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</p:sldMasterIdLst>
  <p:notesMasterIdLst>
    <p:notesMasterId r:id="rId30"/>
  </p:notesMasterIdLst>
  <p:sldIdLst>
    <p:sldId id="256" r:id="rId5"/>
    <p:sldId id="310" r:id="rId6"/>
    <p:sldId id="306" r:id="rId7"/>
    <p:sldId id="311" r:id="rId8"/>
    <p:sldId id="312" r:id="rId9"/>
    <p:sldId id="313" r:id="rId10"/>
    <p:sldId id="314" r:id="rId11"/>
    <p:sldId id="315" r:id="rId12"/>
    <p:sldId id="305" r:id="rId13"/>
    <p:sldId id="320" r:id="rId14"/>
    <p:sldId id="318" r:id="rId15"/>
    <p:sldId id="319" r:id="rId16"/>
    <p:sldId id="316" r:id="rId17"/>
    <p:sldId id="304" r:id="rId18"/>
    <p:sldId id="297" r:id="rId19"/>
    <p:sldId id="298" r:id="rId20"/>
    <p:sldId id="299" r:id="rId21"/>
    <p:sldId id="284" r:id="rId22"/>
    <p:sldId id="301" r:id="rId23"/>
    <p:sldId id="302" r:id="rId24"/>
    <p:sldId id="303" r:id="rId25"/>
    <p:sldId id="308" r:id="rId26"/>
    <p:sldId id="309" r:id="rId27"/>
    <p:sldId id="289" r:id="rId28"/>
    <p:sldId id="274" r:id="rId2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Lora" pitchFamily="2" charset="0"/>
      <p:regular r:id="rId35"/>
      <p:bold r:id="rId36"/>
      <p:italic r:id="rId37"/>
      <p:boldItalic r:id="rId38"/>
    </p:embeddedFont>
    <p:embeddedFont>
      <p:font typeface="Quattrocento Sans" panose="020B0502050000020003" pitchFamily="34" charset="0"/>
      <p:regular r:id="rId39"/>
      <p:bold r:id="rId40"/>
      <p:italic r:id="rId41"/>
      <p:boldItalic r:id="rId42"/>
    </p:embeddedFont>
    <p:embeddedFont>
      <p:font typeface="Quire Sans" panose="020B0502040400020003" pitchFamily="3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EE00"/>
    <a:srgbClr val="33CC33"/>
    <a:srgbClr val="66FF33"/>
    <a:srgbClr val="99FF33"/>
    <a:srgbClr val="CC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83979B-92C9-46AE-8829-AC77204351AE}" v="314" dt="2022-01-19T14:30:14.390"/>
    <p1510:client id="{36FD1299-1736-724A-87FD-A681EC5AE4B0}" v="29" vWet="30" dt="2022-01-19T14:15:39.645"/>
    <p1510:client id="{43E8DDE5-0122-9636-3C58-6A0D76CFF9F5}" v="3" dt="2022-01-19T13:31:38.155"/>
    <p1510:client id="{81B9D85E-13D3-344F-7EDE-A0AB4A8BB404}" v="131" dt="2022-01-19T14:27:38.817"/>
    <p1510:client id="{9F35B00C-0E7C-6881-ACD6-A14D48009D32}" v="6" dt="2022-01-19T10:28:18.700"/>
    <p1510:client id="{A5A4D605-8C0C-0F8B-91AE-C0DB03638347}" v="31" dt="2022-01-19T13:57:54.126"/>
    <p1510:client id="{D6FB0CF3-8757-45E5-B114-66830E893A58}" v="334" dt="2022-01-19T10:59:58.857"/>
  </p1510:revLst>
</p1510:revInfo>
</file>

<file path=ppt/tableStyles.xml><?xml version="1.0" encoding="utf-8"?>
<a:tblStyleLst xmlns:a="http://schemas.openxmlformats.org/drawingml/2006/main" def="{DA5B2040-0373-4AB5-8C16-54180E59C3D7}">
  <a:tblStyle styleId="{DA5B2040-0373-4AB5-8C16-54180E59C3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D83C8C0-4F54-423C-8FE9-BE38F65F230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9.fntdata"/><Relationship Id="rId21" Type="http://schemas.openxmlformats.org/officeDocument/2006/relationships/slide" Target="slides/slide17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6.fntdata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6.xml"/><Relationship Id="rId41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70921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2173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19879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d5a3b4cb58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d5a3b4cb58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6626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9282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77462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8650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4934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9396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9163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d5a3b4cb5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d5a3b4cb5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nstiDami/Libro-de-Arte-Coquinaria/blob/main/interannotator_agreement.p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loc.gov/resource/rbc0001.2017medren60856/?sp=1&amp;st=gallery" TargetMode="Externa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004751" y="1328028"/>
            <a:ext cx="7134497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sz="4500" i="1">
                <a:highlight>
                  <a:schemeClr val="accent1"/>
                </a:highlight>
                <a:cs typeface="Calibri"/>
              </a:rPr>
              <a:t>Libro de Arte </a:t>
            </a:r>
            <a:r>
              <a:rPr lang="it-IT" sz="4500" i="1" err="1">
                <a:highlight>
                  <a:schemeClr val="accent1"/>
                </a:highlight>
                <a:cs typeface="Calibri"/>
              </a:rPr>
              <a:t>Coquinaria</a:t>
            </a:r>
            <a:r>
              <a:rPr lang="it-IT" sz="4500">
                <a:cs typeface="Calibri"/>
              </a:rPr>
              <a:t>: </a:t>
            </a:r>
            <a:r>
              <a:rPr lang="it-IT" sz="4500" b="0" err="1">
                <a:cs typeface="Calibri"/>
              </a:rPr>
              <a:t>annotation</a:t>
            </a:r>
            <a:r>
              <a:rPr lang="it-IT" sz="4500" b="0">
                <a:cs typeface="Calibri"/>
              </a:rPr>
              <a:t> </a:t>
            </a:r>
            <a:r>
              <a:rPr lang="it-IT" sz="4500" b="0" err="1">
                <a:cs typeface="Calibri"/>
              </a:rPr>
              <a:t>campaign</a:t>
            </a:r>
            <a:r>
              <a:rPr lang="it-IT" sz="4500" b="0">
                <a:cs typeface="Calibri"/>
              </a:rPr>
              <a:t> and </a:t>
            </a:r>
            <a:br>
              <a:rPr lang="it-IT" sz="4500" b="0">
                <a:latin typeface="Lora" panose="020B0604020202020204" pitchFamily="2" charset="0"/>
                <a:cs typeface="Calibri" panose="020F0502020204030204" pitchFamily="34" charset="0"/>
              </a:rPr>
            </a:br>
            <a:r>
              <a:rPr lang="it-IT" sz="4500" b="0">
                <a:cs typeface="Calibri"/>
              </a:rPr>
              <a:t>model training on</a:t>
            </a:r>
          </a:p>
        </p:txBody>
      </p:sp>
      <p:pic>
        <p:nvPicPr>
          <p:cNvPr id="3" name="Immagine 2" descr="Immagine che contiene testo, serviziodatavola, clipart, stoviglie&#10;&#10;Descrizione generata automaticamente">
            <a:extLst>
              <a:ext uri="{FF2B5EF4-FFF2-40B4-BE49-F238E27FC236}">
                <a16:creationId xmlns:a16="http://schemas.microsoft.com/office/drawing/2014/main" id="{EE8A9A17-595B-40E9-8330-010A859C9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751" y="2491177"/>
            <a:ext cx="3799979" cy="849784"/>
          </a:xfrm>
          <a:prstGeom prst="rect">
            <a:avLst/>
          </a:prstGeom>
        </p:spPr>
      </p:pic>
      <p:grpSp>
        <p:nvGrpSpPr>
          <p:cNvPr id="14" name="Google Shape;822;p48">
            <a:extLst>
              <a:ext uri="{FF2B5EF4-FFF2-40B4-BE49-F238E27FC236}">
                <a16:creationId xmlns:a16="http://schemas.microsoft.com/office/drawing/2014/main" id="{10C58E38-464B-40B0-ADC0-F9513A9A7D59}"/>
              </a:ext>
            </a:extLst>
          </p:cNvPr>
          <p:cNvGrpSpPr/>
          <p:nvPr/>
        </p:nvGrpSpPr>
        <p:grpSpPr>
          <a:xfrm>
            <a:off x="1207845" y="3559710"/>
            <a:ext cx="374465" cy="256916"/>
            <a:chOff x="1934025" y="1001650"/>
            <a:chExt cx="415300" cy="355600"/>
          </a:xfrm>
        </p:grpSpPr>
        <p:sp>
          <p:nvSpPr>
            <p:cNvPr id="15" name="Google Shape;823;p48">
              <a:extLst>
                <a:ext uri="{FF2B5EF4-FFF2-40B4-BE49-F238E27FC236}">
                  <a16:creationId xmlns:a16="http://schemas.microsoft.com/office/drawing/2014/main" id="{F8F570E8-4A72-47A5-9AFA-7BE23FDD3EE5}"/>
                </a:ext>
              </a:extLst>
            </p:cNvPr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24;p48">
              <a:extLst>
                <a:ext uri="{FF2B5EF4-FFF2-40B4-BE49-F238E27FC236}">
                  <a16:creationId xmlns:a16="http://schemas.microsoft.com/office/drawing/2014/main" id="{507708B0-003F-483F-B453-460129EE0643}"/>
                </a:ext>
              </a:extLst>
            </p:cNvPr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25;p48">
              <a:extLst>
                <a:ext uri="{FF2B5EF4-FFF2-40B4-BE49-F238E27FC236}">
                  <a16:creationId xmlns:a16="http://schemas.microsoft.com/office/drawing/2014/main" id="{12D77A49-F79E-4D86-95DD-59D8454849BC}"/>
                </a:ext>
              </a:extLst>
            </p:cNvPr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26;p48">
              <a:extLst>
                <a:ext uri="{FF2B5EF4-FFF2-40B4-BE49-F238E27FC236}">
                  <a16:creationId xmlns:a16="http://schemas.microsoft.com/office/drawing/2014/main" id="{EEBD1D2F-85A2-4340-802B-28BAE666E1A5}"/>
                </a:ext>
              </a:extLst>
            </p:cNvPr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calculate it?</a:t>
            </a:r>
            <a:endParaRPr dirty="0"/>
          </a:p>
        </p:txBody>
      </p:sp>
      <p:sp>
        <p:nvSpPr>
          <p:cNvPr id="425" name="Google Shape;425;p3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CH" dirty="0" err="1"/>
              <a:t>With</a:t>
            </a:r>
            <a:r>
              <a:rPr lang="fr-CH" dirty="0"/>
              <a:t> a </a:t>
            </a:r>
            <a:r>
              <a:rPr lang="fr-CH" dirty="0">
                <a:hlinkClick r:id="rId3"/>
              </a:rPr>
              <a:t>Python function</a:t>
            </a:r>
            <a:r>
              <a:rPr lang="fr-CH" dirty="0"/>
              <a:t> cal</a:t>
            </a:r>
            <a:endParaRPr dirty="0"/>
          </a:p>
        </p:txBody>
      </p:sp>
      <p:sp>
        <p:nvSpPr>
          <p:cNvPr id="431" name="Google Shape;431;p3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10" name="Google Shape;984;p48">
            <a:extLst>
              <a:ext uri="{FF2B5EF4-FFF2-40B4-BE49-F238E27FC236}">
                <a16:creationId xmlns:a16="http://schemas.microsoft.com/office/drawing/2014/main" id="{23E714FA-C6BD-4D70-B1ED-DB42E0416982}"/>
              </a:ext>
            </a:extLst>
          </p:cNvPr>
          <p:cNvGrpSpPr/>
          <p:nvPr/>
        </p:nvGrpSpPr>
        <p:grpSpPr>
          <a:xfrm>
            <a:off x="907379" y="1034716"/>
            <a:ext cx="271716" cy="189224"/>
            <a:chOff x="4604550" y="3714775"/>
            <a:chExt cx="439625" cy="319075"/>
          </a:xfrm>
        </p:grpSpPr>
        <p:sp>
          <p:nvSpPr>
            <p:cNvPr id="11" name="Google Shape;985;p48">
              <a:extLst>
                <a:ext uri="{FF2B5EF4-FFF2-40B4-BE49-F238E27FC236}">
                  <a16:creationId xmlns:a16="http://schemas.microsoft.com/office/drawing/2014/main" id="{E8113A1D-01FA-43DA-BCF5-7B0E6893A132}"/>
                </a:ext>
              </a:extLst>
            </p:cNvPr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86;p48">
              <a:extLst>
                <a:ext uri="{FF2B5EF4-FFF2-40B4-BE49-F238E27FC236}">
                  <a16:creationId xmlns:a16="http://schemas.microsoft.com/office/drawing/2014/main" id="{88E91C22-9FF8-4844-AF74-3540A3F29179}"/>
                </a:ext>
              </a:extLst>
            </p:cNvPr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27072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First evaluation</a:t>
            </a:r>
            <a:endParaRPr dirty="0">
              <a:highlight>
                <a:schemeClr val="accent1"/>
              </a:highlight>
            </a:endParaRPr>
          </a:p>
        </p:txBody>
      </p:sp>
      <p:graphicFrame>
        <p:nvGraphicFramePr>
          <p:cNvPr id="249" name="Google Shape;249;p25"/>
          <p:cNvGraphicFramePr/>
          <p:nvPr>
            <p:extLst>
              <p:ext uri="{D42A27DB-BD31-4B8C-83A1-F6EECF244321}">
                <p14:modId xmlns:p14="http://schemas.microsoft.com/office/powerpoint/2010/main" val="1804884899"/>
              </p:ext>
            </p:extLst>
          </p:nvPr>
        </p:nvGraphicFramePr>
        <p:xfrm>
          <a:off x="1453300" y="1852081"/>
          <a:ext cx="5933600" cy="2611500"/>
        </p:xfrm>
        <a:graphic>
          <a:graphicData uri="http://schemas.openxmlformats.org/drawingml/2006/table">
            <a:tbl>
              <a:tblPr>
                <a:noFill/>
                <a:tableStyleId>{DA5B2040-0373-4AB5-8C16-54180E59C3D7}</a:tableStyleId>
              </a:tblPr>
              <a:tblGrid>
                <a:gridCol w="148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2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100" dirty="0">
                          <a:effectLst/>
                        </a:rPr>
                        <a:t>Ann1 - Ann2</a:t>
                      </a:r>
                      <a:endParaRPr lang="fr-CH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H" sz="1100" b="1" dirty="0">
                          <a:latin typeface="Lora"/>
                          <a:ea typeface="Lora"/>
                          <a:cs typeface="Lora"/>
                          <a:sym typeface="Lora"/>
                        </a:rPr>
                        <a:t>Ann1 - Ann3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H" sz="1100" b="1" dirty="0">
                          <a:latin typeface="Lora"/>
                          <a:ea typeface="Lora"/>
                          <a:cs typeface="Lora"/>
                          <a:sym typeface="Lora"/>
                        </a:rPr>
                        <a:t>Ann2 - Ann3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P.3</a:t>
                      </a:r>
                      <a:endParaRPr sz="1100"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92.7%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90.1%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92.3%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P.34</a:t>
                      </a:r>
                      <a:endParaRPr sz="1100"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87.5%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87.9%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90.3%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P.40</a:t>
                      </a:r>
                      <a:endParaRPr sz="1100"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90.4%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92.1%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90.4%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0" name="Google Shape;250;p25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51" name="Google Shape;251;p2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2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1694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Last evaluation</a:t>
            </a:r>
            <a:endParaRPr dirty="0">
              <a:highlight>
                <a:schemeClr val="accent1"/>
              </a:highlight>
            </a:endParaRPr>
          </a:p>
        </p:txBody>
      </p:sp>
      <p:graphicFrame>
        <p:nvGraphicFramePr>
          <p:cNvPr id="249" name="Google Shape;249;p25"/>
          <p:cNvGraphicFramePr/>
          <p:nvPr>
            <p:extLst>
              <p:ext uri="{D42A27DB-BD31-4B8C-83A1-F6EECF244321}">
                <p14:modId xmlns:p14="http://schemas.microsoft.com/office/powerpoint/2010/main" val="65710319"/>
              </p:ext>
            </p:extLst>
          </p:nvPr>
        </p:nvGraphicFramePr>
        <p:xfrm>
          <a:off x="1381250" y="1485476"/>
          <a:ext cx="5933600" cy="3264375"/>
        </p:xfrm>
        <a:graphic>
          <a:graphicData uri="http://schemas.openxmlformats.org/drawingml/2006/table">
            <a:tbl>
              <a:tblPr>
                <a:noFill/>
                <a:tableStyleId>{DA5B2040-0373-4AB5-8C16-54180E59C3D7}</a:tableStyleId>
              </a:tblPr>
              <a:tblGrid>
                <a:gridCol w="148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52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15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2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100" dirty="0">
                          <a:effectLst/>
                        </a:rPr>
                        <a:t>Ann1 - Ann2</a:t>
                      </a:r>
                      <a:endParaRPr lang="fr-CH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H" sz="1100" b="1" dirty="0">
                          <a:latin typeface="Lora"/>
                          <a:ea typeface="Lora"/>
                          <a:cs typeface="Lora"/>
                          <a:sym typeface="Lora"/>
                        </a:rPr>
                        <a:t>Ann1 - Ann3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H" sz="1100" b="1" dirty="0">
                          <a:latin typeface="Lora"/>
                          <a:ea typeface="Lora"/>
                          <a:cs typeface="Lora"/>
                          <a:sym typeface="Lora"/>
                        </a:rPr>
                        <a:t>Ann2 - Ann3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P.3</a:t>
                      </a:r>
                      <a:endParaRPr sz="1100"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97.5%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97.5%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99.2%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2EE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P.34</a:t>
                      </a:r>
                      <a:endParaRPr sz="1100"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96.3%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FF3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97.0%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97.0%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FF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P.40</a:t>
                      </a:r>
                      <a:endParaRPr sz="1100"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94.1%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3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94.1%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3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95.6%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H" sz="1100" dirty="0" err="1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Average</a:t>
                      </a:r>
                      <a:r>
                        <a:rPr lang="fr-CH" sz="1100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 IAA</a:t>
                      </a:r>
                      <a:endParaRPr sz="1100"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H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96.0%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3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H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96.2%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3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H" dirty="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97.3%</a:t>
                      </a:r>
                      <a:endParaRPr dirty="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FF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4117812"/>
                  </a:ext>
                </a:extLst>
              </a:tr>
            </a:tbl>
          </a:graphicData>
        </a:graphic>
      </p:graphicFrame>
      <p:grpSp>
        <p:nvGrpSpPr>
          <p:cNvPr id="250" name="Google Shape;250;p25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51" name="Google Shape;251;p2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2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9166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Training.</a:t>
            </a:r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6" name="Google Shape;940;p48">
            <a:extLst>
              <a:ext uri="{FF2B5EF4-FFF2-40B4-BE49-F238E27FC236}">
                <a16:creationId xmlns:a16="http://schemas.microsoft.com/office/drawing/2014/main" id="{D89A6CC8-F12F-CB4C-ABC4-B10F3EAA5916}"/>
              </a:ext>
            </a:extLst>
          </p:cNvPr>
          <p:cNvGrpSpPr/>
          <p:nvPr/>
        </p:nvGrpSpPr>
        <p:grpSpPr>
          <a:xfrm>
            <a:off x="1182361" y="2410027"/>
            <a:ext cx="435022" cy="323445"/>
            <a:chOff x="5247525" y="3007275"/>
            <a:chExt cx="517575" cy="384825"/>
          </a:xfrm>
        </p:grpSpPr>
        <p:sp>
          <p:nvSpPr>
            <p:cNvPr id="7" name="Google Shape;941;p48">
              <a:extLst>
                <a:ext uri="{FF2B5EF4-FFF2-40B4-BE49-F238E27FC236}">
                  <a16:creationId xmlns:a16="http://schemas.microsoft.com/office/drawing/2014/main" id="{7A77462C-EC34-5843-A9FA-E95BF79F56CE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42;p48">
              <a:extLst>
                <a:ext uri="{FF2B5EF4-FFF2-40B4-BE49-F238E27FC236}">
                  <a16:creationId xmlns:a16="http://schemas.microsoft.com/office/drawing/2014/main" id="{5EA6965B-6602-E444-B8E8-5F85CD7919F5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28279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Training.</a:t>
            </a:r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6" name="Google Shape;940;p48">
            <a:extLst>
              <a:ext uri="{FF2B5EF4-FFF2-40B4-BE49-F238E27FC236}">
                <a16:creationId xmlns:a16="http://schemas.microsoft.com/office/drawing/2014/main" id="{D89A6CC8-F12F-CB4C-ABC4-B10F3EAA5916}"/>
              </a:ext>
            </a:extLst>
          </p:cNvPr>
          <p:cNvGrpSpPr/>
          <p:nvPr/>
        </p:nvGrpSpPr>
        <p:grpSpPr>
          <a:xfrm>
            <a:off x="1182361" y="2410027"/>
            <a:ext cx="435022" cy="323445"/>
            <a:chOff x="5247525" y="3007275"/>
            <a:chExt cx="517575" cy="384825"/>
          </a:xfrm>
        </p:grpSpPr>
        <p:sp>
          <p:nvSpPr>
            <p:cNvPr id="7" name="Google Shape;941;p48">
              <a:extLst>
                <a:ext uri="{FF2B5EF4-FFF2-40B4-BE49-F238E27FC236}">
                  <a16:creationId xmlns:a16="http://schemas.microsoft.com/office/drawing/2014/main" id="{7A77462C-EC34-5843-A9FA-E95BF79F56CE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42;p48">
              <a:extLst>
                <a:ext uri="{FF2B5EF4-FFF2-40B4-BE49-F238E27FC236}">
                  <a16:creationId xmlns:a16="http://schemas.microsoft.com/office/drawing/2014/main" id="{5EA6965B-6602-E444-B8E8-5F85CD7919F5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91095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3AF58E16-7629-4B40-8EE6-B6E35C0C7D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15</a:t>
            </a:fld>
            <a:endParaRPr lang="it-IT"/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A4BD5347-F527-E546-A2DD-86AB61FE12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13" y="381366"/>
            <a:ext cx="7545776" cy="4148431"/>
          </a:xfrm>
          <a:prstGeom prst="rect">
            <a:avLst/>
          </a:prstGeom>
        </p:spPr>
      </p:pic>
      <p:sp>
        <p:nvSpPr>
          <p:cNvPr id="4" name="Google Shape;291;p28">
            <a:extLst>
              <a:ext uri="{FF2B5EF4-FFF2-40B4-BE49-F238E27FC236}">
                <a16:creationId xmlns:a16="http://schemas.microsoft.com/office/drawing/2014/main" id="{C167C81C-2AA1-5C42-A2FD-273D5599A441}"/>
              </a:ext>
            </a:extLst>
          </p:cNvPr>
          <p:cNvSpPr txBox="1">
            <a:spLocks/>
          </p:cNvSpPr>
          <p:nvPr/>
        </p:nvSpPr>
        <p:spPr>
          <a:xfrm>
            <a:off x="8016685" y="2528000"/>
            <a:ext cx="954157" cy="460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algn="ctr"/>
            <a:r>
              <a:rPr lang="en" sz="2400" dirty="0">
                <a:highlight>
                  <a:schemeClr val="accent1"/>
                </a:highlight>
              </a:rPr>
              <a:t>90%</a:t>
            </a:r>
          </a:p>
        </p:txBody>
      </p:sp>
      <p:sp>
        <p:nvSpPr>
          <p:cNvPr id="5" name="Google Shape;291;p28">
            <a:extLst>
              <a:ext uri="{FF2B5EF4-FFF2-40B4-BE49-F238E27FC236}">
                <a16:creationId xmlns:a16="http://schemas.microsoft.com/office/drawing/2014/main" id="{DC45DB05-12FF-154E-809E-6A94B2781099}"/>
              </a:ext>
            </a:extLst>
          </p:cNvPr>
          <p:cNvSpPr txBox="1">
            <a:spLocks/>
          </p:cNvSpPr>
          <p:nvPr/>
        </p:nvSpPr>
        <p:spPr>
          <a:xfrm>
            <a:off x="8016684" y="3284713"/>
            <a:ext cx="954157" cy="460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algn="ctr"/>
            <a:r>
              <a:rPr lang="en" sz="2400">
                <a:highlight>
                  <a:schemeClr val="accent1"/>
                </a:highlight>
              </a:rPr>
              <a:t>10%</a:t>
            </a:r>
          </a:p>
        </p:txBody>
      </p:sp>
    </p:spTree>
    <p:extLst>
      <p:ext uri="{BB962C8B-B14F-4D97-AF65-F5344CB8AC3E}">
        <p14:creationId xmlns:p14="http://schemas.microsoft.com/office/powerpoint/2010/main" val="325157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4C84B7-EC6F-6944-8F18-F95E3BC36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249" y="896112"/>
            <a:ext cx="4701499" cy="435600"/>
          </a:xfrm>
        </p:spPr>
        <p:txBody>
          <a:bodyPr/>
          <a:lstStyle/>
          <a:p>
            <a:r>
              <a:rPr lang="it-IT"/>
              <a:t>Training with a base model:</a:t>
            </a:r>
            <a:br>
              <a:rPr lang="it-IT"/>
            </a:br>
            <a:r>
              <a:rPr lang="en-US" i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Italian Administrative Hands 1550-1700</a:t>
            </a:r>
            <a:r>
              <a:rPr lang="en-US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A2E19D2-7EED-8442-A78C-CF67569604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16</a:t>
            </a:fld>
            <a:endParaRPr lang="it-IT"/>
          </a:p>
        </p:txBody>
      </p:sp>
      <p:pic>
        <p:nvPicPr>
          <p:cNvPr id="10" name="Segnaposto contenuto 4">
            <a:extLst>
              <a:ext uri="{FF2B5EF4-FFF2-40B4-BE49-F238E27FC236}">
                <a16:creationId xmlns:a16="http://schemas.microsoft.com/office/drawing/2014/main" id="{11AA5F06-7C7D-CC48-B882-E1F6144291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737" r="46328"/>
          <a:stretch/>
        </p:blipFill>
        <p:spPr>
          <a:xfrm>
            <a:off x="766936" y="1618414"/>
            <a:ext cx="3805063" cy="274802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25;p17">
            <a:extLst>
              <a:ext uri="{FF2B5EF4-FFF2-40B4-BE49-F238E27FC236}">
                <a16:creationId xmlns:a16="http://schemas.microsoft.com/office/drawing/2014/main" id="{A7965E95-D0F2-754D-B635-4ADC567A66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61978" y="1532133"/>
            <a:ext cx="2639026" cy="14235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Clr>
                <a:schemeClr val="accent1"/>
              </a:buClr>
            </a:pPr>
            <a:r>
              <a:rPr lang="it-IT" sz="1100"/>
              <a:t>The </a:t>
            </a:r>
            <a:r>
              <a:rPr lang="it-IT" sz="1100" err="1"/>
              <a:t>only</a:t>
            </a:r>
            <a:r>
              <a:rPr lang="it-IT" sz="1100"/>
              <a:t> HTR public model </a:t>
            </a:r>
            <a:r>
              <a:rPr lang="it-IT" sz="1100" err="1"/>
              <a:t>specifically</a:t>
            </a:r>
            <a:r>
              <a:rPr lang="it-IT" sz="1100"/>
              <a:t> </a:t>
            </a:r>
            <a:r>
              <a:rPr lang="it-IT" sz="1100" err="1"/>
              <a:t>trained</a:t>
            </a:r>
            <a:r>
              <a:rPr lang="it-IT" sz="1100"/>
              <a:t> on Italian</a:t>
            </a:r>
            <a:endParaRPr sz="1100"/>
          </a:p>
          <a:p>
            <a:pPr algn="just">
              <a:spcBef>
                <a:spcPts val="0"/>
              </a:spcBef>
              <a:buClr>
                <a:schemeClr val="accent1"/>
              </a:buClr>
            </a:pPr>
            <a:r>
              <a:rPr lang="it-IT" sz="1100" err="1"/>
              <a:t>based</a:t>
            </a:r>
            <a:r>
              <a:rPr lang="it-IT" sz="1100"/>
              <a:t> on some </a:t>
            </a:r>
            <a:r>
              <a:rPr lang="it-IT" sz="1100" err="1"/>
              <a:t>humanistic</a:t>
            </a:r>
            <a:r>
              <a:rPr lang="it-IT" sz="1100"/>
              <a:t> </a:t>
            </a:r>
            <a:r>
              <a:rPr lang="it-IT" sz="1100" err="1"/>
              <a:t>hands</a:t>
            </a:r>
            <a:r>
              <a:rPr lang="it-IT" sz="1100"/>
              <a:t>, </a:t>
            </a:r>
            <a:endParaRPr sz="1100"/>
          </a:p>
          <a:p>
            <a:pPr lvl="0" algn="just">
              <a:spcBef>
                <a:spcPts val="0"/>
              </a:spcBef>
              <a:buClr>
                <a:schemeClr val="accent1"/>
              </a:buClr>
            </a:pPr>
            <a:r>
              <a:rPr lang="it-IT" sz="1100" err="1"/>
              <a:t>proved</a:t>
            </a:r>
            <a:r>
              <a:rPr lang="it-IT" sz="1100"/>
              <a:t> </a:t>
            </a:r>
            <a:r>
              <a:rPr lang="it-IT" sz="1100" err="1"/>
              <a:t>sufficiently</a:t>
            </a:r>
            <a:r>
              <a:rPr lang="it-IT" sz="1100"/>
              <a:t> </a:t>
            </a:r>
            <a:r>
              <a:rPr lang="it-IT" sz="1100" err="1"/>
              <a:t>good</a:t>
            </a:r>
            <a:r>
              <a:rPr lang="it-IT" sz="1100"/>
              <a:t> </a:t>
            </a:r>
            <a:r>
              <a:rPr lang="it-IT" sz="1100" err="1"/>
              <a:t>when</a:t>
            </a:r>
            <a:r>
              <a:rPr lang="it-IT" sz="1100"/>
              <a:t> </a:t>
            </a:r>
            <a:r>
              <a:rPr lang="it-IT" sz="1100" err="1"/>
              <a:t>tested</a:t>
            </a:r>
            <a:r>
              <a:rPr lang="it-IT" sz="1100"/>
              <a:t> on a page of the </a:t>
            </a:r>
            <a:r>
              <a:rPr lang="en-US" sz="1100" i="1">
                <a:highlight>
                  <a:schemeClr val="accent1"/>
                </a:highlight>
                <a:latin typeface="Lora" pitchFamily="2" charset="77"/>
                <a:ea typeface="Calibri" panose="020F0502020204030204" pitchFamily="34" charset="0"/>
                <a:cs typeface="Arial" panose="020B0604020202020204" pitchFamily="34" charset="0"/>
              </a:rPr>
              <a:t>Libro de </a:t>
            </a:r>
            <a:r>
              <a:rPr lang="en-US" sz="1100" i="1" err="1">
                <a:highlight>
                  <a:schemeClr val="accent1"/>
                </a:highlight>
                <a:latin typeface="Lora" pitchFamily="2" charset="77"/>
                <a:ea typeface="Calibri" panose="020F0502020204030204" pitchFamily="34" charset="0"/>
                <a:cs typeface="Arial" panose="020B0604020202020204" pitchFamily="34" charset="0"/>
              </a:rPr>
              <a:t>Arte</a:t>
            </a:r>
            <a:r>
              <a:rPr lang="en-US" sz="1100" i="1">
                <a:highlight>
                  <a:schemeClr val="accent1"/>
                </a:highlight>
                <a:latin typeface="Lora" pitchFamily="2" charset="77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i="1" err="1">
                <a:highlight>
                  <a:schemeClr val="accent1"/>
                </a:highlight>
                <a:latin typeface="Lora" pitchFamily="2" charset="77"/>
                <a:ea typeface="Calibri" panose="020F0502020204030204" pitchFamily="34" charset="0"/>
                <a:cs typeface="Arial" panose="020B0604020202020204" pitchFamily="34" charset="0"/>
              </a:rPr>
              <a:t>Coquinaria</a:t>
            </a:r>
            <a:r>
              <a:rPr lang="it-IT" sz="1100"/>
              <a:t>.</a:t>
            </a:r>
            <a:endParaRPr sz="110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Segnaposto contenuto 4">
            <a:extLst>
              <a:ext uri="{FF2B5EF4-FFF2-40B4-BE49-F238E27FC236}">
                <a16:creationId xmlns:a16="http://schemas.microsoft.com/office/drawing/2014/main" id="{4F11AF9A-3E73-324A-AFDC-7576ED9C5A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08" t="6385" r="8967" b="3054"/>
          <a:stretch/>
        </p:blipFill>
        <p:spPr>
          <a:xfrm>
            <a:off x="3613658" y="2191174"/>
            <a:ext cx="2639027" cy="25586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17" name="Segnaposto testo 1">
            <a:extLst>
              <a:ext uri="{FF2B5EF4-FFF2-40B4-BE49-F238E27FC236}">
                <a16:creationId xmlns:a16="http://schemas.microsoft.com/office/drawing/2014/main" id="{97A2B005-94DC-2646-9CE8-1D1106486A2C}"/>
              </a:ext>
            </a:extLst>
          </p:cNvPr>
          <p:cNvSpPr txBox="1">
            <a:spLocks/>
          </p:cNvSpPr>
          <p:nvPr/>
        </p:nvSpPr>
        <p:spPr>
          <a:xfrm>
            <a:off x="741480" y="4223811"/>
            <a:ext cx="2872178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76200" indent="0" algn="just">
              <a:buNone/>
            </a:pPr>
            <a:r>
              <a:rPr lang="it-IT" sz="600" i="1"/>
              <a:t>Output of the test </a:t>
            </a:r>
            <a:r>
              <a:rPr lang="it-IT" sz="600" i="1" err="1"/>
              <a:t>performed</a:t>
            </a:r>
            <a:r>
              <a:rPr lang="it-IT" sz="600" i="1"/>
              <a:t> on a page of the Libro de Arte </a:t>
            </a:r>
            <a:r>
              <a:rPr lang="it-IT" sz="600" i="1" err="1"/>
              <a:t>Coquinaria</a:t>
            </a:r>
            <a:r>
              <a:rPr lang="it-IT" sz="600" i="1"/>
              <a:t>, in blue the </a:t>
            </a:r>
            <a:r>
              <a:rPr lang="it-IT" sz="600" i="1" err="1"/>
              <a:t>abbreviations</a:t>
            </a:r>
            <a:r>
              <a:rPr lang="it-IT" sz="600" i="1"/>
              <a:t> </a:t>
            </a:r>
            <a:r>
              <a:rPr lang="it-IT" sz="600" i="1" err="1"/>
              <a:t>detected</a:t>
            </a:r>
            <a:r>
              <a:rPr lang="it-IT" sz="600" i="1"/>
              <a:t>.</a:t>
            </a:r>
          </a:p>
        </p:txBody>
      </p:sp>
      <p:grpSp>
        <p:nvGrpSpPr>
          <p:cNvPr id="11" name="Google Shape;940;p48">
            <a:extLst>
              <a:ext uri="{FF2B5EF4-FFF2-40B4-BE49-F238E27FC236}">
                <a16:creationId xmlns:a16="http://schemas.microsoft.com/office/drawing/2014/main" id="{6FC21C0F-5A2B-403E-8F9F-3F0FA7F9370F}"/>
              </a:ext>
            </a:extLst>
          </p:cNvPr>
          <p:cNvGrpSpPr/>
          <p:nvPr/>
        </p:nvGrpSpPr>
        <p:grpSpPr>
          <a:xfrm>
            <a:off x="865561" y="1019391"/>
            <a:ext cx="319194" cy="257919"/>
            <a:chOff x="5247525" y="3007275"/>
            <a:chExt cx="517575" cy="384825"/>
          </a:xfrm>
        </p:grpSpPr>
        <p:sp>
          <p:nvSpPr>
            <p:cNvPr id="12" name="Google Shape;941;p48">
              <a:extLst>
                <a:ext uri="{FF2B5EF4-FFF2-40B4-BE49-F238E27FC236}">
                  <a16:creationId xmlns:a16="http://schemas.microsoft.com/office/drawing/2014/main" id="{A4F786B3-404E-4273-98C8-852EB78226F4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42;p48">
              <a:extLst>
                <a:ext uri="{FF2B5EF4-FFF2-40B4-BE49-F238E27FC236}">
                  <a16:creationId xmlns:a16="http://schemas.microsoft.com/office/drawing/2014/main" id="{1A5EDFCD-0273-41EF-90FA-ECCD8A5993A8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111568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59CBE35A-2977-7646-A667-8CF384DC2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2517" y="4037375"/>
            <a:ext cx="8518966" cy="519600"/>
          </a:xfrm>
        </p:spPr>
        <p:txBody>
          <a:bodyPr/>
          <a:lstStyle/>
          <a:p>
            <a:r>
              <a:rPr lang="it-IT"/>
              <a:t>Base </a:t>
            </a:r>
            <a:r>
              <a:rPr lang="it-IT" err="1"/>
              <a:t>model's</a:t>
            </a:r>
            <a:r>
              <a:rPr lang="it-IT"/>
              <a:t> </a:t>
            </a:r>
            <a:r>
              <a:rPr lang="it-IT" err="1"/>
              <a:t>character</a:t>
            </a:r>
            <a:r>
              <a:rPr lang="it-IT"/>
              <a:t> set, in </a:t>
            </a:r>
            <a:r>
              <a:rPr lang="it-IT" err="1"/>
              <a:t>yellow</a:t>
            </a:r>
            <a:r>
              <a:rPr lang="it-IT"/>
              <a:t> the </a:t>
            </a:r>
            <a:r>
              <a:rPr lang="it-IT" err="1"/>
              <a:t>characters</a:t>
            </a:r>
            <a:r>
              <a:rPr lang="it-IT"/>
              <a:t> also found in the </a:t>
            </a:r>
            <a:r>
              <a:rPr lang="it-IT" err="1"/>
              <a:t>manuscript</a:t>
            </a:r>
            <a:r>
              <a:rPr lang="it-IT"/>
              <a:t>. 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A9636407-7C5F-9646-9A0E-072928F7E2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17</a:t>
            </a:fld>
            <a:endParaRPr lang="it-IT"/>
          </a:p>
        </p:txBody>
      </p:sp>
      <p:pic>
        <p:nvPicPr>
          <p:cNvPr id="4" name="Segnaposto contenuto 4">
            <a:extLst>
              <a:ext uri="{FF2B5EF4-FFF2-40B4-BE49-F238E27FC236}">
                <a16:creationId xmlns:a16="http://schemas.microsoft.com/office/drawing/2014/main" id="{4143F1D4-8B80-6A4F-8A50-6446EA5479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281" y="306620"/>
            <a:ext cx="5973438" cy="37307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77283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9CA48C45-A5E6-3649-ACC6-A79D3CF7C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3385" y="1279008"/>
            <a:ext cx="6198057" cy="3236282"/>
          </a:xfrm>
          <a:prstGeom prst="rect">
            <a:avLst/>
          </a:prstGeom>
        </p:spPr>
      </p:pic>
      <p:sp>
        <p:nvSpPr>
          <p:cNvPr id="506" name="Google Shape;506;p4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509" name="Google Shape;509;p40"/>
          <p:cNvGrpSpPr/>
          <p:nvPr/>
        </p:nvGrpSpPr>
        <p:grpSpPr>
          <a:xfrm>
            <a:off x="2556325" y="1646352"/>
            <a:ext cx="473400" cy="473400"/>
            <a:chOff x="1786339" y="1703401"/>
            <a:chExt cx="473400" cy="473400"/>
          </a:xfrm>
        </p:grpSpPr>
        <p:sp>
          <p:nvSpPr>
            <p:cNvPr id="510" name="Google Shape;510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12" name="Google Shape;512;p40"/>
          <p:cNvGrpSpPr/>
          <p:nvPr/>
        </p:nvGrpSpPr>
        <p:grpSpPr>
          <a:xfrm>
            <a:off x="5101226" y="1704246"/>
            <a:ext cx="473400" cy="473400"/>
            <a:chOff x="3814414" y="1703401"/>
            <a:chExt cx="473400" cy="473400"/>
          </a:xfrm>
        </p:grpSpPr>
        <p:sp>
          <p:nvSpPr>
            <p:cNvPr id="513" name="Google Shape;513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18" name="Google Shape;518;p40"/>
          <p:cNvGrpSpPr/>
          <p:nvPr/>
        </p:nvGrpSpPr>
        <p:grpSpPr>
          <a:xfrm>
            <a:off x="6495465" y="4018840"/>
            <a:ext cx="473400" cy="473400"/>
            <a:chOff x="6880814" y="3576300"/>
            <a:chExt cx="473400" cy="473400"/>
          </a:xfrm>
        </p:grpSpPr>
        <p:sp>
          <p:nvSpPr>
            <p:cNvPr id="519" name="Google Shape;519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0" name="Google Shape;520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4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27" name="Google Shape;527;p40"/>
          <p:cNvSpPr txBox="1"/>
          <p:nvPr/>
        </p:nvSpPr>
        <p:spPr>
          <a:xfrm>
            <a:off x="1941618" y="1180923"/>
            <a:ext cx="165302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examined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their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learning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curve</a:t>
            </a:r>
            <a:endParaRPr sz="1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28" name="Google Shape;528;p40"/>
          <p:cNvSpPr txBox="1"/>
          <p:nvPr/>
        </p:nvSpPr>
        <p:spPr>
          <a:xfrm>
            <a:off x="4282726" y="1133934"/>
            <a:ext cx="2304848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it-IT" sz="12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analysed</a:t>
            </a:r>
            <a:r>
              <a:rPr lang="it-IT" sz="12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the </a:t>
            </a:r>
            <a:r>
              <a:rPr lang="it-IT" sz="12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model’s</a:t>
            </a:r>
            <a:r>
              <a:rPr lang="it-IT" sz="12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errors</a:t>
            </a:r>
            <a:r>
              <a:rPr lang="it-IT" sz="12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with </a:t>
            </a:r>
            <a:r>
              <a:rPr lang="it-IT" sz="12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respect</a:t>
            </a:r>
            <a:r>
              <a:rPr lang="it-IT" sz="12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to our Ground </a:t>
            </a:r>
            <a:r>
              <a:rPr lang="it-IT" sz="12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Truth</a:t>
            </a:r>
            <a:endParaRPr sz="12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32" name="Google Shape;532;p40"/>
          <p:cNvSpPr txBox="1"/>
          <p:nvPr/>
        </p:nvSpPr>
        <p:spPr>
          <a:xfrm>
            <a:off x="5521311" y="4507785"/>
            <a:ext cx="242170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compared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the </a:t>
            </a:r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two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models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by </a:t>
            </a:r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testing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them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on the </a:t>
            </a:r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same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page</a:t>
            </a:r>
          </a:p>
        </p:txBody>
      </p:sp>
      <p:grpSp>
        <p:nvGrpSpPr>
          <p:cNvPr id="524" name="Google Shape;524;p40"/>
          <p:cNvGrpSpPr/>
          <p:nvPr/>
        </p:nvGrpSpPr>
        <p:grpSpPr>
          <a:xfrm>
            <a:off x="3842725" y="4055790"/>
            <a:ext cx="473400" cy="473400"/>
            <a:chOff x="2824664" y="3576300"/>
            <a:chExt cx="473400" cy="473400"/>
          </a:xfrm>
        </p:grpSpPr>
        <p:sp>
          <p:nvSpPr>
            <p:cNvPr id="525" name="Google Shape;525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6" name="Google Shape;526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30" name="Google Shape;530;p40"/>
          <p:cNvSpPr txBox="1"/>
          <p:nvPr/>
        </p:nvSpPr>
        <p:spPr>
          <a:xfrm>
            <a:off x="3081094" y="4500280"/>
            <a:ext cx="199666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interpreted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the </a:t>
            </a:r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Character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it-IT" sz="120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Error</a:t>
            </a:r>
            <a:r>
              <a:rPr lang="it-IT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Rate (CER)</a:t>
            </a:r>
            <a:endParaRPr sz="1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8C02EC7-E6B8-F948-9E27-255D31866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6260"/>
            <a:ext cx="3238500" cy="72390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CA59BD2-5245-F348-A73F-D6537A3180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5978" y="565689"/>
            <a:ext cx="5235787" cy="273171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B4543C-D6A2-824F-B6C1-7C227111C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Learning curve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65DBF4F-1EA2-6443-B7FB-375319E775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1250" y="1358900"/>
            <a:ext cx="3425400" cy="3231000"/>
          </a:xfrm>
        </p:spPr>
        <p:txBody>
          <a:bodyPr/>
          <a:lstStyle/>
          <a:p>
            <a:pPr marL="101600" indent="0">
              <a:buClr>
                <a:srgbClr val="C00000"/>
              </a:buClr>
              <a:buNone/>
            </a:pPr>
            <a:r>
              <a:rPr lang="it-IT"/>
              <a:t>CER: </a:t>
            </a:r>
            <a:r>
              <a:rPr lang="en" b="1">
                <a:highlight>
                  <a:schemeClr val="accent1"/>
                </a:highlight>
              </a:rPr>
              <a:t>1,48%</a:t>
            </a:r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F16D03F-7670-9E45-A77D-06DA5E2E090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33912" y="1358900"/>
            <a:ext cx="3425400" cy="3231000"/>
          </a:xfrm>
        </p:spPr>
        <p:txBody>
          <a:bodyPr/>
          <a:lstStyle/>
          <a:p>
            <a:pPr marL="101600" indent="0">
              <a:buNone/>
            </a:pPr>
            <a:r>
              <a:rPr lang="it-IT"/>
              <a:t>CER: </a:t>
            </a:r>
            <a:r>
              <a:rPr lang="en" b="1">
                <a:highlight>
                  <a:schemeClr val="accent1"/>
                </a:highlight>
              </a:rPr>
              <a:t>1,59%</a:t>
            </a:r>
            <a:endParaRPr lang="it-IT"/>
          </a:p>
          <a:p>
            <a:pPr marL="101600" indent="0">
              <a:buNone/>
            </a:pPr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CE62AE2-EF4B-984C-ABD0-6B3DDCA846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19</a:t>
            </a:fld>
            <a:endParaRPr lang="it-IT"/>
          </a:p>
        </p:txBody>
      </p:sp>
      <p:pic>
        <p:nvPicPr>
          <p:cNvPr id="6" name="Image 78">
            <a:extLst>
              <a:ext uri="{FF2B5EF4-FFF2-40B4-BE49-F238E27FC236}">
                <a16:creationId xmlns:a16="http://schemas.microsoft.com/office/drawing/2014/main" id="{4C2195D0-CFDC-B146-80DA-09592E1F8D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07"/>
          <a:stretch/>
        </p:blipFill>
        <p:spPr bwMode="auto">
          <a:xfrm>
            <a:off x="1150708" y="1982177"/>
            <a:ext cx="3566317" cy="2607723"/>
          </a:xfrm>
          <a:prstGeom prst="rect">
            <a:avLst/>
          </a:prstGeom>
          <a:noFill/>
        </p:spPr>
      </p:pic>
      <p:pic>
        <p:nvPicPr>
          <p:cNvPr id="7" name="Image 77">
            <a:extLst>
              <a:ext uri="{FF2B5EF4-FFF2-40B4-BE49-F238E27FC236}">
                <a16:creationId xmlns:a16="http://schemas.microsoft.com/office/drawing/2014/main" id="{6DB5BA44-AA55-DB46-BD51-6CEB678D07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182"/>
          <a:stretch/>
        </p:blipFill>
        <p:spPr bwMode="auto">
          <a:xfrm>
            <a:off x="5057794" y="1982176"/>
            <a:ext cx="3566317" cy="2607723"/>
          </a:xfrm>
          <a:prstGeom prst="rect">
            <a:avLst/>
          </a:prstGeom>
          <a:noFill/>
        </p:spPr>
      </p:pic>
      <p:grpSp>
        <p:nvGrpSpPr>
          <p:cNvPr id="8" name="Google Shape;984;p48">
            <a:extLst>
              <a:ext uri="{FF2B5EF4-FFF2-40B4-BE49-F238E27FC236}">
                <a16:creationId xmlns:a16="http://schemas.microsoft.com/office/drawing/2014/main" id="{B2340221-8172-6B49-B4CF-67C3C515D54C}"/>
              </a:ext>
            </a:extLst>
          </p:cNvPr>
          <p:cNvGrpSpPr/>
          <p:nvPr/>
        </p:nvGrpSpPr>
        <p:grpSpPr>
          <a:xfrm>
            <a:off x="902971" y="1051560"/>
            <a:ext cx="274319" cy="194310"/>
            <a:chOff x="4604550" y="3714775"/>
            <a:chExt cx="439625" cy="319075"/>
          </a:xfrm>
        </p:grpSpPr>
        <p:sp>
          <p:nvSpPr>
            <p:cNvPr id="9" name="Google Shape;985;p48">
              <a:extLst>
                <a:ext uri="{FF2B5EF4-FFF2-40B4-BE49-F238E27FC236}">
                  <a16:creationId xmlns:a16="http://schemas.microsoft.com/office/drawing/2014/main" id="{5DC6A1ED-9A6F-E945-923E-CD65B3AF7506}"/>
                </a:ext>
              </a:extLst>
            </p:cNvPr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86;p48">
              <a:extLst>
                <a:ext uri="{FF2B5EF4-FFF2-40B4-BE49-F238E27FC236}">
                  <a16:creationId xmlns:a16="http://schemas.microsoft.com/office/drawing/2014/main" id="{8793B5AD-A64C-3D4E-BAA5-0C071E024858}"/>
                </a:ext>
              </a:extLst>
            </p:cNvPr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Segnaposto testo 1">
            <a:extLst>
              <a:ext uri="{FF2B5EF4-FFF2-40B4-BE49-F238E27FC236}">
                <a16:creationId xmlns:a16="http://schemas.microsoft.com/office/drawing/2014/main" id="{848AD5BB-4100-8F4D-BCD8-52EEA52942A6}"/>
              </a:ext>
            </a:extLst>
          </p:cNvPr>
          <p:cNvSpPr txBox="1">
            <a:spLocks/>
          </p:cNvSpPr>
          <p:nvPr/>
        </p:nvSpPr>
        <p:spPr>
          <a:xfrm>
            <a:off x="709476" y="4490051"/>
            <a:ext cx="3731116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76200" indent="0" algn="r">
              <a:buNone/>
            </a:pPr>
            <a:r>
              <a:rPr lang="it-IT" sz="1000" i="1"/>
              <a:t>Learning curve of the model </a:t>
            </a:r>
            <a:r>
              <a:rPr lang="it-IT" sz="1000" i="1" err="1"/>
              <a:t>created</a:t>
            </a:r>
            <a:r>
              <a:rPr lang="it-IT" sz="1000" i="1"/>
              <a:t> from the base model</a:t>
            </a:r>
          </a:p>
        </p:txBody>
      </p:sp>
      <p:sp>
        <p:nvSpPr>
          <p:cNvPr id="12" name="Segnaposto testo 1">
            <a:extLst>
              <a:ext uri="{FF2B5EF4-FFF2-40B4-BE49-F238E27FC236}">
                <a16:creationId xmlns:a16="http://schemas.microsoft.com/office/drawing/2014/main" id="{C38AA011-72CF-614B-8003-8BF4A464363F}"/>
              </a:ext>
            </a:extLst>
          </p:cNvPr>
          <p:cNvSpPr txBox="1">
            <a:spLocks/>
          </p:cNvSpPr>
          <p:nvPr/>
        </p:nvSpPr>
        <p:spPr>
          <a:xfrm>
            <a:off x="4925265" y="4515437"/>
            <a:ext cx="3670829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76200" indent="0">
              <a:buNone/>
            </a:pPr>
            <a:r>
              <a:rPr lang="it-IT" sz="1000" i="1"/>
              <a:t>Learning curve of the model </a:t>
            </a:r>
            <a:r>
              <a:rPr lang="it-IT" sz="1000" i="1" err="1"/>
              <a:t>created</a:t>
            </a:r>
            <a:r>
              <a:rPr lang="it-IT" sz="1000" i="1"/>
              <a:t> from </a:t>
            </a:r>
            <a:r>
              <a:rPr lang="it-IT" sz="1000" i="1" err="1"/>
              <a:t>scatch</a:t>
            </a:r>
            <a:r>
              <a:rPr lang="it-IT" sz="1000" i="1"/>
              <a:t>.</a:t>
            </a:r>
          </a:p>
        </p:txBody>
      </p:sp>
      <p:sp>
        <p:nvSpPr>
          <p:cNvPr id="13" name="Segnaposto testo 2">
            <a:extLst>
              <a:ext uri="{FF2B5EF4-FFF2-40B4-BE49-F238E27FC236}">
                <a16:creationId xmlns:a16="http://schemas.microsoft.com/office/drawing/2014/main" id="{B5975610-E770-EB49-8F7E-259273458509}"/>
              </a:ext>
            </a:extLst>
          </p:cNvPr>
          <p:cNvSpPr txBox="1">
            <a:spLocks/>
          </p:cNvSpPr>
          <p:nvPr/>
        </p:nvSpPr>
        <p:spPr>
          <a:xfrm>
            <a:off x="6291264" y="214461"/>
            <a:ext cx="2641860" cy="80065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◉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●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●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>
              <a:buClr>
                <a:srgbClr val="C00000"/>
              </a:buClr>
            </a:pPr>
            <a:r>
              <a:rPr lang="it-IT" sz="1050"/>
              <a:t>Accuracy on the validation set</a:t>
            </a:r>
          </a:p>
          <a:p>
            <a:pPr>
              <a:buClr>
                <a:srgbClr val="0070C0"/>
              </a:buClr>
            </a:pPr>
            <a:r>
              <a:rPr lang="it-IT" sz="1050"/>
              <a:t>Accuracy on the training set</a:t>
            </a:r>
          </a:p>
        </p:txBody>
      </p:sp>
    </p:spTree>
    <p:extLst>
      <p:ext uri="{BB962C8B-B14F-4D97-AF65-F5344CB8AC3E}">
        <p14:creationId xmlns:p14="http://schemas.microsoft.com/office/powerpoint/2010/main" val="3760998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000" dirty="0">
                <a:latin typeface="Lora" panose="020B0604020202020204" charset="0"/>
                <a:cs typeface="Calibri"/>
              </a:rPr>
              <a:t>An </a:t>
            </a:r>
            <a:r>
              <a:rPr lang="it-IT" sz="3000" dirty="0" err="1">
                <a:latin typeface="Lora" panose="020B0604020202020204" charset="0"/>
                <a:cs typeface="Calibri"/>
              </a:rPr>
              <a:t>ancient</a:t>
            </a:r>
            <a:r>
              <a:rPr lang="it-IT" sz="3000" dirty="0">
                <a:latin typeface="Lora" panose="020B0604020202020204" charset="0"/>
                <a:cs typeface="Calibri"/>
              </a:rPr>
              <a:t> </a:t>
            </a:r>
            <a:r>
              <a:rPr lang="it-IT" sz="3000" dirty="0" err="1">
                <a:latin typeface="Lora" panose="020B0604020202020204" charset="0"/>
                <a:cs typeface="Calibri"/>
              </a:rPr>
              <a:t>cookbok</a:t>
            </a:r>
            <a:r>
              <a:rPr lang="it-IT" sz="3000" dirty="0">
                <a:latin typeface="Lora" panose="020B0604020202020204" charset="0"/>
                <a:cs typeface="Calibri"/>
              </a:rPr>
              <a:t>.</a:t>
            </a:r>
          </a:p>
        </p:txBody>
      </p:sp>
      <p:sp>
        <p:nvSpPr>
          <p:cNvPr id="10" name="Segnaposto testo 9"/>
          <p:cNvSpPr txBox="1">
            <a:spLocks noGrp="1"/>
          </p:cNvSpPr>
          <p:nvPr>
            <p:ph type="body" idx="1"/>
          </p:nvPr>
        </p:nvSpPr>
        <p:spPr>
          <a:xfrm>
            <a:off x="228990" y="1360141"/>
            <a:ext cx="8576442" cy="149268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114300" indent="0">
              <a:buNone/>
            </a:pPr>
            <a:r>
              <a:rPr lang="en-GB" sz="1800" dirty="0">
                <a:latin typeface="Lora" panose="020B0604020202020204" charset="0"/>
              </a:rPr>
              <a:t>The </a:t>
            </a:r>
            <a:r>
              <a:rPr lang="en-GB" sz="1800" dirty="0" err="1">
                <a:latin typeface="Lora" panose="020B0604020202020204" charset="0"/>
              </a:rPr>
              <a:t>Vihelig</a:t>
            </a:r>
            <a:r>
              <a:rPr lang="en-GB" sz="1800" dirty="0">
                <a:latin typeface="Lora" panose="020B0604020202020204" charset="0"/>
              </a:rPr>
              <a:t> MS is a 15° century Italian manuscript: it carries a copy of the </a:t>
            </a:r>
            <a:r>
              <a:rPr lang="en-GB" sz="1800" i="1" dirty="0" err="1">
                <a:latin typeface="Lora" panose="020B0604020202020204" charset="0"/>
              </a:rPr>
              <a:t>Libro</a:t>
            </a:r>
            <a:r>
              <a:rPr lang="en-GB" sz="1800" i="1" dirty="0">
                <a:latin typeface="Lora" panose="020B0604020202020204" charset="0"/>
              </a:rPr>
              <a:t> de arte </a:t>
            </a:r>
            <a:r>
              <a:rPr lang="en-GB" sz="1800" i="1" dirty="0" err="1">
                <a:latin typeface="Lora" panose="020B0604020202020204" charset="0"/>
              </a:rPr>
              <a:t>Coquinaria</a:t>
            </a:r>
            <a:r>
              <a:rPr lang="en-GB" sz="1800" i="1" dirty="0">
                <a:latin typeface="Lora" panose="020B0604020202020204" charset="0"/>
              </a:rPr>
              <a:t> </a:t>
            </a:r>
            <a:r>
              <a:rPr lang="en-GB" sz="1800" dirty="0">
                <a:latin typeface="Lora" panose="020B0604020202020204" charset="0"/>
              </a:rPr>
              <a:t>by Maestro Martino da Como, the «prince of cooks»</a:t>
            </a:r>
            <a:r>
              <a:rPr lang="en-GB" sz="1800" i="1" dirty="0">
                <a:latin typeface="Lora" panose="020B0604020202020204" charset="0"/>
              </a:rPr>
              <a:t>.</a:t>
            </a:r>
            <a:endParaRPr lang="el-GR" sz="1800" dirty="0">
              <a:latin typeface="Lora" panose="020B0604020202020204" charset="0"/>
            </a:endParaRPr>
          </a:p>
          <a:p>
            <a:pPr marL="114300" indent="0">
              <a:buNone/>
            </a:pPr>
            <a:endParaRPr lang="it-IT" sz="1800" dirty="0">
              <a:latin typeface="Lora" panose="020B0604020202020204" charset="0"/>
              <a:cs typeface="Lora" panose="020B0604020202020204" charset="0"/>
            </a:endParaRPr>
          </a:p>
          <a:p>
            <a:pPr marL="114300" indent="0">
              <a:buNone/>
            </a:pPr>
            <a:endParaRPr lang="el-GR" sz="1600" dirty="0">
              <a:latin typeface="Lora" panose="020B0604020202020204" charset="0"/>
              <a:cs typeface="Lora" panose="020B0604020202020204" charset="0"/>
            </a:endParaRPr>
          </a:p>
        </p:txBody>
      </p:sp>
      <p:sp>
        <p:nvSpPr>
          <p:cNvPr id="6" name="Segnaposto testo 5"/>
          <p:cNvSpPr>
            <a:spLocks noGrp="1"/>
          </p:cNvSpPr>
          <p:nvPr>
            <p:ph type="body" idx="2"/>
          </p:nvPr>
        </p:nvSpPr>
        <p:spPr>
          <a:xfrm>
            <a:off x="228990" y="2321927"/>
            <a:ext cx="3460142" cy="2266673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1800" err="1">
                <a:latin typeface="Lora"/>
                <a:cs typeface="Lora" panose="020B0604020202020204" charset="0"/>
              </a:rPr>
              <a:t>Sixty-four</a:t>
            </a:r>
            <a:r>
              <a:rPr lang="it-IT" sz="1800">
                <a:latin typeface="Lora"/>
                <a:cs typeface="Lora" panose="020B0604020202020204" charset="0"/>
              </a:rPr>
              <a:t>, </a:t>
            </a:r>
            <a:r>
              <a:rPr lang="it-IT" sz="1800" err="1">
                <a:latin typeface="Lora"/>
                <a:cs typeface="Lora" panose="020B0604020202020204" charset="0"/>
              </a:rPr>
              <a:t>well</a:t>
            </a:r>
            <a:r>
              <a:rPr lang="it-IT" sz="1800">
                <a:latin typeface="Lora"/>
                <a:cs typeface="Lora" panose="020B0604020202020204" charset="0"/>
              </a:rPr>
              <a:t> </a:t>
            </a:r>
            <a:r>
              <a:rPr lang="it-IT" sz="1800" err="1">
                <a:latin typeface="Lora"/>
                <a:cs typeface="Lora" panose="020B0604020202020204" charset="0"/>
              </a:rPr>
              <a:t>preserved</a:t>
            </a:r>
            <a:r>
              <a:rPr lang="it-IT" sz="1800">
                <a:latin typeface="Lora"/>
                <a:cs typeface="Lora" panose="020B0604020202020204" charset="0"/>
              </a:rPr>
              <a:t> </a:t>
            </a:r>
            <a:r>
              <a:rPr lang="it-IT" sz="1800" err="1">
                <a:latin typeface="Lora"/>
                <a:cs typeface="Lora" panose="020B0604020202020204" charset="0"/>
              </a:rPr>
              <a:t>textual</a:t>
            </a:r>
            <a:r>
              <a:rPr lang="it-IT" sz="1800">
                <a:latin typeface="Lora"/>
                <a:cs typeface="Lora" panose="020B0604020202020204" charset="0"/>
              </a:rPr>
              <a:t> </a:t>
            </a:r>
            <a:r>
              <a:rPr lang="it-IT" sz="1800" err="1">
                <a:latin typeface="Lora"/>
                <a:cs typeface="Lora" panose="020B0604020202020204" charset="0"/>
              </a:rPr>
              <a:t>leaves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1800">
                <a:latin typeface="Lora"/>
                <a:cs typeface="Lora" panose="020B0604020202020204" charset="0"/>
              </a:rPr>
              <a:t>A </a:t>
            </a:r>
            <a:r>
              <a:rPr lang="it-IT" sz="1800" err="1">
                <a:latin typeface="Lora"/>
                <a:cs typeface="Lora" panose="020B0604020202020204" charset="0"/>
              </a:rPr>
              <a:t>professional</a:t>
            </a:r>
            <a:r>
              <a:rPr lang="it-IT" sz="1800">
                <a:latin typeface="Lora"/>
                <a:cs typeface="Lora" panose="020B0604020202020204" charset="0"/>
              </a:rPr>
              <a:t> </a:t>
            </a:r>
            <a:r>
              <a:rPr lang="it-IT" sz="1800" err="1">
                <a:latin typeface="Lora"/>
                <a:cs typeface="Lora" panose="020B0604020202020204" charset="0"/>
              </a:rPr>
              <a:t>scribe</a:t>
            </a:r>
            <a:endParaRPr lang="it-IT" sz="1800">
              <a:latin typeface="Lora"/>
              <a:cs typeface="Lora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1800">
                <a:latin typeface="Lora"/>
                <a:cs typeface="Lora" panose="020B0604020202020204" charset="0"/>
              </a:rPr>
              <a:t>The </a:t>
            </a:r>
            <a:r>
              <a:rPr lang="it-IT" sz="1800" err="1">
                <a:latin typeface="Lora"/>
                <a:cs typeface="Lora" panose="020B0604020202020204" charset="0"/>
              </a:rPr>
              <a:t>humanist</a:t>
            </a:r>
            <a:r>
              <a:rPr lang="it-IT" sz="1800">
                <a:latin typeface="Lora"/>
                <a:cs typeface="Lora" panose="020B0604020202020204" charset="0"/>
              </a:rPr>
              <a:t> </a:t>
            </a:r>
            <a:r>
              <a:rPr lang="it-IT" sz="1800" err="1">
                <a:latin typeface="Lora"/>
                <a:cs typeface="Lora" panose="020B0604020202020204" charset="0"/>
              </a:rPr>
              <a:t>minuscule</a:t>
            </a:r>
            <a:endParaRPr lang="it-IT" sz="1800" err="1">
              <a:latin typeface="Lora" panose="020B0604020202020204" charset="0"/>
              <a:cs typeface="Lora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1800" dirty="0" err="1">
                <a:latin typeface="Lora" panose="020B0604020202020204" charset="0"/>
                <a:cs typeface="Lora" panose="020B0604020202020204" charset="0"/>
              </a:rPr>
              <a:t>Publicly</a:t>
            </a:r>
            <a:r>
              <a:rPr lang="it-IT" sz="1800" dirty="0">
                <a:latin typeface="Lora" panose="020B0604020202020204" charset="0"/>
                <a:cs typeface="Lora" panose="020B0604020202020204" charset="0"/>
              </a:rPr>
              <a:t> </a:t>
            </a:r>
            <a:r>
              <a:rPr lang="it-IT" sz="1800" dirty="0" err="1">
                <a:latin typeface="Lora" panose="020B0604020202020204" charset="0"/>
                <a:cs typeface="Lora" panose="020B0604020202020204" charset="0"/>
              </a:rPr>
              <a:t>available</a:t>
            </a:r>
            <a:r>
              <a:rPr lang="it-IT" sz="1800" dirty="0">
                <a:latin typeface="Lora" panose="020B0604020202020204" charset="0"/>
                <a:cs typeface="Lora" panose="020B0604020202020204" charset="0"/>
              </a:rPr>
              <a:t> </a:t>
            </a:r>
            <a:r>
              <a:rPr lang="it-IT" sz="1800" dirty="0">
                <a:latin typeface="Lora" panose="020B0604020202020204" charset="0"/>
                <a:cs typeface="Lora" panose="020B0604020202020204" charset="0"/>
                <a:hlinkClick r:id="rId2"/>
              </a:rPr>
              <a:t>on the LC website</a:t>
            </a:r>
            <a:endParaRPr lang="it-IT" sz="1800" dirty="0">
              <a:latin typeface="Lora" panose="020B0604020202020204" charset="0"/>
              <a:cs typeface="Lora" panose="020B0604020202020204" charset="0"/>
            </a:endParaRPr>
          </a:p>
          <a:p>
            <a:endParaRPr lang="it-IT" sz="1800" dirty="0">
              <a:latin typeface="Lora" panose="020B0604020202020204" charset="0"/>
              <a:cs typeface="Lora" panose="020B0604020202020204" charset="0"/>
            </a:endParaRPr>
          </a:p>
          <a:p>
            <a:endParaRPr lang="el-GR" sz="1800" dirty="0">
              <a:latin typeface="Lora" panose="020B0604020202020204" charset="0"/>
              <a:cs typeface="Lora" panose="020B0604020202020204" charset="0"/>
            </a:endParaRPr>
          </a:p>
          <a:p>
            <a:endParaRPr lang="el-GR" sz="18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</a:t>
            </a:fld>
            <a:endParaRPr lang="en-GB"/>
          </a:p>
        </p:txBody>
      </p:sp>
      <p:grpSp>
        <p:nvGrpSpPr>
          <p:cNvPr id="7" name="Google Shape;822;p48">
            <a:extLst>
              <a:ext uri="{FF2B5EF4-FFF2-40B4-BE49-F238E27FC236}">
                <a16:creationId xmlns:a16="http://schemas.microsoft.com/office/drawing/2014/main" id="{960E7AC5-147D-41DA-9826-93E2BCC7D7DF}"/>
              </a:ext>
            </a:extLst>
          </p:cNvPr>
          <p:cNvGrpSpPr/>
          <p:nvPr/>
        </p:nvGrpSpPr>
        <p:grpSpPr>
          <a:xfrm>
            <a:off x="861252" y="1030792"/>
            <a:ext cx="299638" cy="209612"/>
            <a:chOff x="1934025" y="1001650"/>
            <a:chExt cx="415300" cy="355600"/>
          </a:xfrm>
        </p:grpSpPr>
        <p:sp>
          <p:nvSpPr>
            <p:cNvPr id="8" name="Google Shape;823;p48">
              <a:extLst>
                <a:ext uri="{FF2B5EF4-FFF2-40B4-BE49-F238E27FC236}">
                  <a16:creationId xmlns:a16="http://schemas.microsoft.com/office/drawing/2014/main" id="{85C4E209-3181-4CD1-A2AB-7FFC642FC098}"/>
                </a:ext>
              </a:extLst>
            </p:cNvPr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24;p48">
              <a:extLst>
                <a:ext uri="{FF2B5EF4-FFF2-40B4-BE49-F238E27FC236}">
                  <a16:creationId xmlns:a16="http://schemas.microsoft.com/office/drawing/2014/main" id="{383A7CB6-0A30-455C-8024-1BB09B939328}"/>
                </a:ext>
              </a:extLst>
            </p:cNvPr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25;p48">
              <a:extLst>
                <a:ext uri="{FF2B5EF4-FFF2-40B4-BE49-F238E27FC236}">
                  <a16:creationId xmlns:a16="http://schemas.microsoft.com/office/drawing/2014/main" id="{8E5E898A-01F0-40B9-8C60-2C10A2CB6B05}"/>
                </a:ext>
              </a:extLst>
            </p:cNvPr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26;p48">
              <a:extLst>
                <a:ext uri="{FF2B5EF4-FFF2-40B4-BE49-F238E27FC236}">
                  <a16:creationId xmlns:a16="http://schemas.microsoft.com/office/drawing/2014/main" id="{75D96ED5-E9DD-4834-B765-18E1BB6F98BE}"/>
                </a:ext>
              </a:extLst>
            </p:cNvPr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Immagin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8731" y="2321927"/>
            <a:ext cx="5104030" cy="212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300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0D30798-5BB5-5A41-A6AA-02EB068DEA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20</a:t>
            </a:fld>
            <a:endParaRPr lang="it-IT"/>
          </a:p>
        </p:txBody>
      </p:sp>
      <p:pic>
        <p:nvPicPr>
          <p:cNvPr id="4" name="Image 68" descr="Une image contenant table&#10;&#10;Description générée automatiquement">
            <a:extLst>
              <a:ext uri="{FF2B5EF4-FFF2-40B4-BE49-F238E27FC236}">
                <a16:creationId xmlns:a16="http://schemas.microsoft.com/office/drawing/2014/main" id="{E02AC550-8DEF-6443-9113-E5A79B162C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01" b="11845"/>
          <a:stretch/>
        </p:blipFill>
        <p:spPr>
          <a:xfrm>
            <a:off x="722621" y="976395"/>
            <a:ext cx="6719188" cy="319071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AAB98F9-94A2-774E-B444-CFBA44658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172"/>
            <a:ext cx="8681684" cy="593159"/>
          </a:xfrm>
          <a:prstGeom prst="rect">
            <a:avLst/>
          </a:prstGeom>
        </p:spPr>
      </p:pic>
      <p:sp>
        <p:nvSpPr>
          <p:cNvPr id="13" name="Google Shape;173;p20">
            <a:extLst>
              <a:ext uri="{FF2B5EF4-FFF2-40B4-BE49-F238E27FC236}">
                <a16:creationId xmlns:a16="http://schemas.microsoft.com/office/drawing/2014/main" id="{F24AA23C-35AD-6C43-B6DF-85C065C57C15}"/>
              </a:ext>
            </a:extLst>
          </p:cNvPr>
          <p:cNvSpPr txBox="1">
            <a:spLocks/>
          </p:cNvSpPr>
          <p:nvPr/>
        </p:nvSpPr>
        <p:spPr>
          <a:xfrm>
            <a:off x="672426" y="4072936"/>
            <a:ext cx="4239159" cy="920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" b="1">
                <a:highlight>
                  <a:srgbClr val="FFCD00"/>
                </a:highlight>
                <a:latin typeface="Quattrocento Sans"/>
                <a:sym typeface="Quattrocento Sans"/>
              </a:rPr>
              <a:t>Reference </a:t>
            </a:r>
            <a:r>
              <a:rPr lang="it-IT">
                <a:latin typeface="Quire Sans" panose="020F0502020204030204" pitchFamily="34" charset="0"/>
                <a:cs typeface="Quire Sans" panose="020F0502020204030204" pitchFamily="34" charset="0"/>
              </a:rPr>
              <a:t>: </a:t>
            </a:r>
            <a:r>
              <a:rPr lang="it-IT" err="1">
                <a:latin typeface="Quire Sans" panose="020F0502020204030204" pitchFamily="34" charset="0"/>
                <a:cs typeface="Quire Sans" panose="020F0502020204030204" pitchFamily="34" charset="0"/>
              </a:rPr>
              <a:t>manually</a:t>
            </a:r>
            <a:r>
              <a:rPr lang="it-IT">
                <a:latin typeface="Quire Sans" panose="020F0502020204030204" pitchFamily="34" charset="0"/>
                <a:cs typeface="Quire Sans" panose="020F0502020204030204" pitchFamily="34" charset="0"/>
              </a:rPr>
              <a:t> </a:t>
            </a:r>
            <a:r>
              <a:rPr lang="it-IT" err="1">
                <a:latin typeface="Quire Sans" panose="020F0502020204030204" pitchFamily="34" charset="0"/>
                <a:cs typeface="Quire Sans" panose="020F0502020204030204" pitchFamily="34" charset="0"/>
              </a:rPr>
              <a:t>transcribed</a:t>
            </a:r>
            <a:r>
              <a:rPr lang="it-IT">
                <a:latin typeface="Quire Sans" panose="020F0502020204030204" pitchFamily="34" charset="0"/>
                <a:cs typeface="Quire Sans" panose="020F0502020204030204" pitchFamily="34" charset="0"/>
              </a:rPr>
              <a:t> page (GT)</a:t>
            </a:r>
          </a:p>
          <a:p>
            <a:pPr>
              <a:spcBef>
                <a:spcPts val="600"/>
              </a:spcBef>
            </a:pPr>
            <a:r>
              <a:rPr lang="en" b="1">
                <a:highlight>
                  <a:srgbClr val="FFCD00"/>
                </a:highlight>
                <a:latin typeface="Quattrocento Sans"/>
                <a:sym typeface="Quattrocento Sans"/>
              </a:rPr>
              <a:t>Hypothesis</a:t>
            </a:r>
            <a:r>
              <a:rPr lang="it-IT">
                <a:latin typeface="Quire Sans" panose="020F0502020204030204" pitchFamily="34" charset="0"/>
                <a:cs typeface="Quire Sans" panose="020F0502020204030204" pitchFamily="34" charset="0"/>
              </a:rPr>
              <a:t>: </a:t>
            </a:r>
            <a:r>
              <a:rPr lang="it-IT" err="1">
                <a:latin typeface="Quire Sans" panose="020F0502020204030204" pitchFamily="34" charset="0"/>
                <a:cs typeface="Quire Sans" panose="020F0502020204030204" pitchFamily="34" charset="0"/>
              </a:rPr>
              <a:t>same</a:t>
            </a:r>
            <a:r>
              <a:rPr lang="it-IT">
                <a:latin typeface="Quire Sans" panose="020F0502020204030204" pitchFamily="34" charset="0"/>
                <a:cs typeface="Quire Sans" panose="020F0502020204030204" pitchFamily="34" charset="0"/>
              </a:rPr>
              <a:t> page </a:t>
            </a:r>
            <a:r>
              <a:rPr lang="it-IT" err="1">
                <a:latin typeface="Quire Sans" panose="020F0502020204030204" pitchFamily="34" charset="0"/>
                <a:cs typeface="Quire Sans" panose="020F0502020204030204" pitchFamily="34" charset="0"/>
              </a:rPr>
              <a:t>transcribed</a:t>
            </a:r>
            <a:r>
              <a:rPr lang="it-IT">
                <a:latin typeface="Quire Sans" panose="020F0502020204030204" pitchFamily="34" charset="0"/>
                <a:cs typeface="Quire Sans" panose="020F0502020204030204" pitchFamily="34" charset="0"/>
              </a:rPr>
              <a:t> by the </a:t>
            </a:r>
            <a:r>
              <a:rPr lang="it-IT" err="1">
                <a:latin typeface="Quire Sans" panose="020F0502020204030204" pitchFamily="34" charset="0"/>
                <a:cs typeface="Quire Sans" panose="020F0502020204030204" pitchFamily="34" charset="0"/>
              </a:rPr>
              <a:t>models</a:t>
            </a:r>
            <a:r>
              <a:rPr lang="it-IT">
                <a:latin typeface="Quire Sans" panose="020F0502020204030204" pitchFamily="34" charset="0"/>
                <a:cs typeface="Quire Sans" panose="020F0502020204030204" pitchFamily="34" charset="0"/>
              </a:rPr>
              <a:t>.</a:t>
            </a:r>
          </a:p>
          <a:p>
            <a:pPr>
              <a:spcBef>
                <a:spcPts val="600"/>
              </a:spcBef>
            </a:pPr>
            <a:endParaRPr lang="it-IT">
              <a:latin typeface="Quire Sans" panose="020F0502020204030204" pitchFamily="34" charset="0"/>
              <a:cs typeface="Quire Sans" panose="020F0502020204030204" pitchFamily="34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141E3C7-D40E-5244-85E5-F32921D18C46}"/>
              </a:ext>
            </a:extLst>
          </p:cNvPr>
          <p:cNvSpPr txBox="1"/>
          <p:nvPr/>
        </p:nvSpPr>
        <p:spPr>
          <a:xfrm>
            <a:off x="6751586" y="704600"/>
            <a:ext cx="2161256" cy="89255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it-IT" dirty="0">
                <a:latin typeface="Quire Sans" panose="020B0502040400020003" pitchFamily="34" charset="0"/>
                <a:cs typeface="Quire Sans" panose="020B0502040400020003" pitchFamily="34" charset="0"/>
              </a:rPr>
              <a:t>Model with base:</a:t>
            </a:r>
          </a:p>
          <a:p>
            <a:r>
              <a:rPr lang="it-IT" dirty="0">
                <a:latin typeface="Quire Sans" panose="020B0502040400020003" pitchFamily="34" charset="0"/>
                <a:cs typeface="Quire Sans" panose="020B0502040400020003" pitchFamily="34" charset="0"/>
              </a:rPr>
              <a:t>CER/WER </a:t>
            </a:r>
          </a:p>
          <a:p>
            <a:r>
              <a:rPr lang="it-IT" sz="2400" dirty="0">
                <a:highlight>
                  <a:srgbClr val="FFCD00"/>
                </a:highlight>
              </a:rPr>
              <a:t>1,59%/6,93%</a:t>
            </a:r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9EEA49B-AB58-AF49-8E93-E79C81730300}"/>
              </a:ext>
            </a:extLst>
          </p:cNvPr>
          <p:cNvSpPr txBox="1"/>
          <p:nvPr/>
        </p:nvSpPr>
        <p:spPr>
          <a:xfrm>
            <a:off x="6751586" y="2148795"/>
            <a:ext cx="2161256" cy="892552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it-IT">
                <a:latin typeface="Quire Sans" panose="020B0502040400020003" pitchFamily="34" charset="0"/>
                <a:cs typeface="Quire Sans" panose="020B0502040400020003" pitchFamily="34" charset="0"/>
              </a:rPr>
              <a:t>Model </a:t>
            </a:r>
            <a:r>
              <a:rPr lang="it-IT" err="1">
                <a:latin typeface="Quire Sans" panose="020B0502040400020003" pitchFamily="34" charset="0"/>
                <a:cs typeface="Quire Sans" panose="020B0502040400020003" pitchFamily="34" charset="0"/>
              </a:rPr>
              <a:t>without</a:t>
            </a:r>
            <a:r>
              <a:rPr lang="it-IT">
                <a:latin typeface="Quire Sans" panose="020B0502040400020003" pitchFamily="34" charset="0"/>
                <a:cs typeface="Quire Sans" panose="020B0502040400020003" pitchFamily="34" charset="0"/>
              </a:rPr>
              <a:t> base:</a:t>
            </a:r>
          </a:p>
          <a:p>
            <a:r>
              <a:rPr lang="it-IT">
                <a:latin typeface="Quire Sans" panose="020B0502040400020003" pitchFamily="34" charset="0"/>
                <a:cs typeface="Quire Sans" panose="020B0502040400020003" pitchFamily="34" charset="0"/>
              </a:rPr>
              <a:t>CER/WER </a:t>
            </a:r>
          </a:p>
          <a:p>
            <a:r>
              <a:rPr lang="it-IT" sz="2400">
                <a:highlight>
                  <a:srgbClr val="FFCD00"/>
                </a:highlight>
              </a:rPr>
              <a:t>2,10%/9,24%</a:t>
            </a:r>
            <a:endParaRPr lang="it-IT"/>
          </a:p>
        </p:txBody>
      </p:sp>
      <p:grpSp>
        <p:nvGrpSpPr>
          <p:cNvPr id="9" name="Google Shape;978;p48">
            <a:extLst>
              <a:ext uri="{FF2B5EF4-FFF2-40B4-BE49-F238E27FC236}">
                <a16:creationId xmlns:a16="http://schemas.microsoft.com/office/drawing/2014/main" id="{32BF4100-CC7C-479E-80EB-0F7C6B8452E9}"/>
              </a:ext>
            </a:extLst>
          </p:cNvPr>
          <p:cNvGrpSpPr/>
          <p:nvPr/>
        </p:nvGrpSpPr>
        <p:grpSpPr>
          <a:xfrm>
            <a:off x="786232" y="327744"/>
            <a:ext cx="247438" cy="194013"/>
            <a:chOff x="3932350" y="3714775"/>
            <a:chExt cx="439650" cy="319075"/>
          </a:xfrm>
        </p:grpSpPr>
        <p:sp>
          <p:nvSpPr>
            <p:cNvPr id="10" name="Google Shape;979;p48">
              <a:extLst>
                <a:ext uri="{FF2B5EF4-FFF2-40B4-BE49-F238E27FC236}">
                  <a16:creationId xmlns:a16="http://schemas.microsoft.com/office/drawing/2014/main" id="{C0221AA8-BF07-4E71-981C-0DF0D151FA95}"/>
                </a:ext>
              </a:extLst>
            </p:cNvPr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80;p48">
              <a:extLst>
                <a:ext uri="{FF2B5EF4-FFF2-40B4-BE49-F238E27FC236}">
                  <a16:creationId xmlns:a16="http://schemas.microsoft.com/office/drawing/2014/main" id="{0BD185D7-1DED-41A6-AF7C-BCF740C9D9A3}"/>
                </a:ext>
              </a:extLst>
            </p:cNvPr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81;p48">
              <a:extLst>
                <a:ext uri="{FF2B5EF4-FFF2-40B4-BE49-F238E27FC236}">
                  <a16:creationId xmlns:a16="http://schemas.microsoft.com/office/drawing/2014/main" id="{136243BF-9FE8-4039-B5B4-AC4959334A86}"/>
                </a:ext>
              </a:extLst>
            </p:cNvPr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82;p48">
              <a:extLst>
                <a:ext uri="{FF2B5EF4-FFF2-40B4-BE49-F238E27FC236}">
                  <a16:creationId xmlns:a16="http://schemas.microsoft.com/office/drawing/2014/main" id="{0437AB0B-5E12-458B-AC60-264DE0E3789D}"/>
                </a:ext>
              </a:extLst>
            </p:cNvPr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83;p48">
              <a:extLst>
                <a:ext uri="{FF2B5EF4-FFF2-40B4-BE49-F238E27FC236}">
                  <a16:creationId xmlns:a16="http://schemas.microsoft.com/office/drawing/2014/main" id="{AF89CB15-5ED3-422A-9C68-7D70BBF67A29}"/>
                </a:ext>
              </a:extLst>
            </p:cNvPr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959384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1329436-55E2-B84F-829E-A576FEC5A4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21</a:t>
            </a:fld>
            <a:endParaRPr lang="it-IT"/>
          </a:p>
        </p:txBody>
      </p:sp>
      <p:pic>
        <p:nvPicPr>
          <p:cNvPr id="6" name="Image 7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C08258B-F840-BA4F-94BF-A5809BB0477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093" y="1069571"/>
            <a:ext cx="2765425" cy="3357563"/>
          </a:xfrm>
          <a:prstGeom prst="rect">
            <a:avLst/>
          </a:prstGeom>
          <a:noFill/>
        </p:spPr>
      </p:pic>
      <p:pic>
        <p:nvPicPr>
          <p:cNvPr id="7" name="Image 67" descr="Immagine che contiene testo&#10;&#10;Descrizione generata automaticamente">
            <a:extLst>
              <a:ext uri="{FF2B5EF4-FFF2-40B4-BE49-F238E27FC236}">
                <a16:creationId xmlns:a16="http://schemas.microsoft.com/office/drawing/2014/main" id="{73110209-72EA-E54A-804F-20E510C569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408" y="1021015"/>
            <a:ext cx="2682770" cy="340611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F6ACC518-D7FE-494B-961C-9A4E6A377987}"/>
              </a:ext>
            </a:extLst>
          </p:cNvPr>
          <p:cNvSpPr txBox="1">
            <a:spLocks/>
          </p:cNvSpPr>
          <p:nvPr/>
        </p:nvSpPr>
        <p:spPr>
          <a:xfrm>
            <a:off x="7009856" y="1021015"/>
            <a:ext cx="1811858" cy="1215748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◉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●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●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>
              <a:buClr>
                <a:srgbClr val="8BF2A6"/>
              </a:buClr>
            </a:pPr>
            <a:r>
              <a:rPr lang="it-IT" sz="1050"/>
              <a:t>GT</a:t>
            </a:r>
          </a:p>
          <a:p>
            <a:pPr>
              <a:buClr>
                <a:srgbClr val="F3A386"/>
              </a:buClr>
            </a:pPr>
            <a:r>
              <a:rPr lang="it-IT" sz="1050"/>
              <a:t>Errors of the </a:t>
            </a:r>
            <a:r>
              <a:rPr lang="it-IT" sz="1050" err="1"/>
              <a:t>transcriptions</a:t>
            </a:r>
            <a:r>
              <a:rPr lang="it-IT" sz="1050"/>
              <a:t> of the </a:t>
            </a:r>
            <a:r>
              <a:rPr lang="it-IT" sz="1050" err="1"/>
              <a:t>models</a:t>
            </a:r>
            <a:endParaRPr lang="it-IT" sz="1050"/>
          </a:p>
        </p:txBody>
      </p:sp>
      <p:sp>
        <p:nvSpPr>
          <p:cNvPr id="9" name="Segnaposto testo 1">
            <a:extLst>
              <a:ext uri="{FF2B5EF4-FFF2-40B4-BE49-F238E27FC236}">
                <a16:creationId xmlns:a16="http://schemas.microsoft.com/office/drawing/2014/main" id="{E6C75144-070D-9741-A8BD-478578A27A6D}"/>
              </a:ext>
            </a:extLst>
          </p:cNvPr>
          <p:cNvSpPr txBox="1">
            <a:spLocks/>
          </p:cNvSpPr>
          <p:nvPr/>
        </p:nvSpPr>
        <p:spPr>
          <a:xfrm>
            <a:off x="1165114" y="4427050"/>
            <a:ext cx="2967382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76200" indent="0">
              <a:buNone/>
            </a:pPr>
            <a:r>
              <a:rPr lang="it-IT" sz="1000" i="1"/>
              <a:t>The </a:t>
            </a:r>
            <a:r>
              <a:rPr lang="it-IT" sz="1000" i="1" err="1"/>
              <a:t>errors</a:t>
            </a:r>
            <a:r>
              <a:rPr lang="it-IT" sz="1000" i="1"/>
              <a:t> of the </a:t>
            </a:r>
            <a:r>
              <a:rPr lang="it-IT" sz="1000" i="1" err="1"/>
              <a:t>transcription</a:t>
            </a:r>
            <a:r>
              <a:rPr lang="it-IT" sz="1000" i="1"/>
              <a:t> of the model </a:t>
            </a:r>
            <a:r>
              <a:rPr lang="it-IT" sz="1000" i="1" err="1"/>
              <a:t>created</a:t>
            </a:r>
            <a:r>
              <a:rPr lang="it-IT" sz="1000" i="1"/>
              <a:t> from scratch..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0DA573C5-7319-8E45-90B1-842F4E4D7C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34277"/>
            <a:ext cx="9091927" cy="475578"/>
          </a:xfrm>
          <a:prstGeom prst="rect">
            <a:avLst/>
          </a:prstGeom>
        </p:spPr>
      </p:pic>
      <p:sp>
        <p:nvSpPr>
          <p:cNvPr id="12" name="Segnaposto testo 1">
            <a:extLst>
              <a:ext uri="{FF2B5EF4-FFF2-40B4-BE49-F238E27FC236}">
                <a16:creationId xmlns:a16="http://schemas.microsoft.com/office/drawing/2014/main" id="{6509267C-3D0D-E146-ACC8-B01A06FFE035}"/>
              </a:ext>
            </a:extLst>
          </p:cNvPr>
          <p:cNvSpPr txBox="1">
            <a:spLocks/>
          </p:cNvSpPr>
          <p:nvPr/>
        </p:nvSpPr>
        <p:spPr>
          <a:xfrm>
            <a:off x="4172102" y="4427050"/>
            <a:ext cx="2967382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76200" indent="0">
              <a:buNone/>
            </a:pPr>
            <a:r>
              <a:rPr lang="it-IT" sz="1000" i="1"/>
              <a:t>The </a:t>
            </a:r>
            <a:r>
              <a:rPr lang="it-IT" sz="1000" i="1" err="1"/>
              <a:t>errors</a:t>
            </a:r>
            <a:r>
              <a:rPr lang="it-IT" sz="1000" i="1"/>
              <a:t> of the </a:t>
            </a:r>
            <a:r>
              <a:rPr lang="it-IT" sz="1000" i="1" err="1"/>
              <a:t>transcription</a:t>
            </a:r>
            <a:r>
              <a:rPr lang="it-IT" sz="1000" i="1"/>
              <a:t> of the model with the base..</a:t>
            </a:r>
          </a:p>
        </p:txBody>
      </p:sp>
    </p:spTree>
    <p:extLst>
      <p:ext uri="{BB962C8B-B14F-4D97-AF65-F5344CB8AC3E}">
        <p14:creationId xmlns:p14="http://schemas.microsoft.com/office/powerpoint/2010/main" val="31956543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4275208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Export</a:t>
            </a:r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9" name="Google Shape;849;p48">
            <a:extLst>
              <a:ext uri="{FF2B5EF4-FFF2-40B4-BE49-F238E27FC236}">
                <a16:creationId xmlns:a16="http://schemas.microsoft.com/office/drawing/2014/main" id="{B1A9B9CE-044F-4EA2-8D54-3353043ED88A}"/>
              </a:ext>
            </a:extLst>
          </p:cNvPr>
          <p:cNvGrpSpPr/>
          <p:nvPr/>
        </p:nvGrpSpPr>
        <p:grpSpPr>
          <a:xfrm>
            <a:off x="1238902" y="2389504"/>
            <a:ext cx="359309" cy="364492"/>
            <a:chOff x="1923675" y="1633650"/>
            <a:chExt cx="436000" cy="435975"/>
          </a:xfrm>
        </p:grpSpPr>
        <p:sp>
          <p:nvSpPr>
            <p:cNvPr id="10" name="Google Shape;850;p48">
              <a:extLst>
                <a:ext uri="{FF2B5EF4-FFF2-40B4-BE49-F238E27FC236}">
                  <a16:creationId xmlns:a16="http://schemas.microsoft.com/office/drawing/2014/main" id="{269EBE27-16BD-444A-BFC7-8A6E21AB60C7}"/>
                </a:ext>
              </a:extLst>
            </p:cNvPr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51;p48">
              <a:extLst>
                <a:ext uri="{FF2B5EF4-FFF2-40B4-BE49-F238E27FC236}">
                  <a16:creationId xmlns:a16="http://schemas.microsoft.com/office/drawing/2014/main" id="{699AA5AE-CAD2-45EA-88B6-CEEC0CF43FBB}"/>
                </a:ext>
              </a:extLst>
            </p:cNvPr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52;p48">
              <a:extLst>
                <a:ext uri="{FF2B5EF4-FFF2-40B4-BE49-F238E27FC236}">
                  <a16:creationId xmlns:a16="http://schemas.microsoft.com/office/drawing/2014/main" id="{3A2DD73C-303C-4318-BA7A-13B103863BEF}"/>
                </a:ext>
              </a:extLst>
            </p:cNvPr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53;p48">
              <a:extLst>
                <a:ext uri="{FF2B5EF4-FFF2-40B4-BE49-F238E27FC236}">
                  <a16:creationId xmlns:a16="http://schemas.microsoft.com/office/drawing/2014/main" id="{66B4DD49-5045-44ED-8D0E-D0B38ADD939D}"/>
                </a:ext>
              </a:extLst>
            </p:cNvPr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54;p48">
              <a:extLst>
                <a:ext uri="{FF2B5EF4-FFF2-40B4-BE49-F238E27FC236}">
                  <a16:creationId xmlns:a16="http://schemas.microsoft.com/office/drawing/2014/main" id="{D3749502-390C-4760-8F10-26764A3E7F50}"/>
                </a:ext>
              </a:extLst>
            </p:cNvPr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55;p48">
              <a:extLst>
                <a:ext uri="{FF2B5EF4-FFF2-40B4-BE49-F238E27FC236}">
                  <a16:creationId xmlns:a16="http://schemas.microsoft.com/office/drawing/2014/main" id="{06AC3B56-9C68-42E9-B624-0FB75EE50765}"/>
                </a:ext>
              </a:extLst>
            </p:cNvPr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34587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4275208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9" name="Google Shape;849;p48">
            <a:extLst>
              <a:ext uri="{FF2B5EF4-FFF2-40B4-BE49-F238E27FC236}">
                <a16:creationId xmlns:a16="http://schemas.microsoft.com/office/drawing/2014/main" id="{B1A9B9CE-044F-4EA2-8D54-3353043ED88A}"/>
              </a:ext>
            </a:extLst>
          </p:cNvPr>
          <p:cNvGrpSpPr/>
          <p:nvPr/>
        </p:nvGrpSpPr>
        <p:grpSpPr>
          <a:xfrm>
            <a:off x="1238902" y="2389504"/>
            <a:ext cx="359309" cy="364492"/>
            <a:chOff x="1923675" y="1633650"/>
            <a:chExt cx="436000" cy="435975"/>
          </a:xfrm>
        </p:grpSpPr>
        <p:sp>
          <p:nvSpPr>
            <p:cNvPr id="10" name="Google Shape;850;p48">
              <a:extLst>
                <a:ext uri="{FF2B5EF4-FFF2-40B4-BE49-F238E27FC236}">
                  <a16:creationId xmlns:a16="http://schemas.microsoft.com/office/drawing/2014/main" id="{269EBE27-16BD-444A-BFC7-8A6E21AB60C7}"/>
                </a:ext>
              </a:extLst>
            </p:cNvPr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51;p48">
              <a:extLst>
                <a:ext uri="{FF2B5EF4-FFF2-40B4-BE49-F238E27FC236}">
                  <a16:creationId xmlns:a16="http://schemas.microsoft.com/office/drawing/2014/main" id="{699AA5AE-CAD2-45EA-88B6-CEEC0CF43FBB}"/>
                </a:ext>
              </a:extLst>
            </p:cNvPr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52;p48">
              <a:extLst>
                <a:ext uri="{FF2B5EF4-FFF2-40B4-BE49-F238E27FC236}">
                  <a16:creationId xmlns:a16="http://schemas.microsoft.com/office/drawing/2014/main" id="{3A2DD73C-303C-4318-BA7A-13B103863BEF}"/>
                </a:ext>
              </a:extLst>
            </p:cNvPr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53;p48">
              <a:extLst>
                <a:ext uri="{FF2B5EF4-FFF2-40B4-BE49-F238E27FC236}">
                  <a16:creationId xmlns:a16="http://schemas.microsoft.com/office/drawing/2014/main" id="{66B4DD49-5045-44ED-8D0E-D0B38ADD939D}"/>
                </a:ext>
              </a:extLst>
            </p:cNvPr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54;p48">
              <a:extLst>
                <a:ext uri="{FF2B5EF4-FFF2-40B4-BE49-F238E27FC236}">
                  <a16:creationId xmlns:a16="http://schemas.microsoft.com/office/drawing/2014/main" id="{D3749502-390C-4760-8F10-26764A3E7F50}"/>
                </a:ext>
              </a:extLst>
            </p:cNvPr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55;p48">
              <a:extLst>
                <a:ext uri="{FF2B5EF4-FFF2-40B4-BE49-F238E27FC236}">
                  <a16:creationId xmlns:a16="http://schemas.microsoft.com/office/drawing/2014/main" id="{06AC3B56-9C68-42E9-B624-0FB75EE50765}"/>
                </a:ext>
              </a:extLst>
            </p:cNvPr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611927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658" name="Google Shape;658;p4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659" name="Google Shape;659;p45"/>
          <p:cNvPicPr preferRelativeResize="0"/>
          <p:nvPr/>
        </p:nvPicPr>
        <p:blipFill>
          <a:blip r:embed="rId3"/>
          <a:srcRect/>
          <a:stretch/>
        </p:blipFill>
        <p:spPr>
          <a:xfrm>
            <a:off x="950046" y="2001906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0" name="Google Shape;660;p45"/>
          <p:cNvSpPr txBox="1"/>
          <p:nvPr/>
        </p:nvSpPr>
        <p:spPr>
          <a:xfrm>
            <a:off x="762858" y="3620931"/>
            <a:ext cx="1863576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Francesca Borriello</a:t>
            </a:r>
            <a:b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it-IT" sz="9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francesca.borriello@studio.unibo.it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61" name="Google Shape;661;p45"/>
          <p:cNvPicPr preferRelativeResize="0"/>
          <p:nvPr/>
        </p:nvPicPr>
        <p:blipFill>
          <a:blip r:embed="rId4"/>
          <a:srcRect l="18182" r="18182"/>
          <a:stretch/>
        </p:blipFill>
        <p:spPr>
          <a:xfrm>
            <a:off x="3765425" y="2001906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2" name="Google Shape;662;p45"/>
          <p:cNvSpPr txBox="1"/>
          <p:nvPr/>
        </p:nvSpPr>
        <p:spPr>
          <a:xfrm>
            <a:off x="3652050" y="3620931"/>
            <a:ext cx="171595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Constance Dami</a:t>
            </a:r>
            <a:b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it-IT" sz="9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constance.dami@studio.unibo.it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63" name="Google Shape;663;p45"/>
          <p:cNvPicPr preferRelativeResize="0"/>
          <p:nvPr/>
        </p:nvPicPr>
        <p:blipFill>
          <a:blip r:embed="rId5"/>
          <a:srcRect t="11852" b="11852"/>
          <a:stretch/>
        </p:blipFill>
        <p:spPr>
          <a:xfrm>
            <a:off x="6694704" y="2001906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4" name="Google Shape;664;p45"/>
          <p:cNvSpPr txBox="1"/>
          <p:nvPr/>
        </p:nvSpPr>
        <p:spPr>
          <a:xfrm>
            <a:off x="6694704" y="3620931"/>
            <a:ext cx="1789338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Lorenza Pierucci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2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</a:t>
            </a:r>
            <a:r>
              <a:rPr lang="it-IT" sz="9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lorenza.pierucci@studio.unibo.it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667" name="Google Shape;667;p45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668" name="Google Shape;668;p4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600" b="1" i="1">
                <a:highlight>
                  <a:schemeClr val="accent1"/>
                </a:highlight>
                <a:latin typeface="Lora"/>
                <a:ea typeface="Lora"/>
                <a:cs typeface="Lora"/>
                <a:sym typeface="Lora"/>
              </a:rPr>
              <a:t>for the attention! </a:t>
            </a:r>
            <a:endParaRPr sz="3600" b="1" i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323" name="Google Shape;323;p30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4" name="Google Shape;324;p30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</a:t>
            </a:r>
            <a:endParaRPr sz="6000"/>
          </a:p>
        </p:txBody>
      </p:sp>
      <p:cxnSp>
        <p:nvCxnSpPr>
          <p:cNvPr id="325" name="Google Shape;325;p30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6" name="Google Shape;326;p30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30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328" name="Google Shape;328;p3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" name="Google Shape;330;p3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4275208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Annotation campaign</a:t>
            </a:r>
            <a:endParaRPr dirty="0"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9" name="Google Shape;849;p48">
            <a:extLst>
              <a:ext uri="{FF2B5EF4-FFF2-40B4-BE49-F238E27FC236}">
                <a16:creationId xmlns:a16="http://schemas.microsoft.com/office/drawing/2014/main" id="{B1A9B9CE-044F-4EA2-8D54-3353043ED88A}"/>
              </a:ext>
            </a:extLst>
          </p:cNvPr>
          <p:cNvGrpSpPr/>
          <p:nvPr/>
        </p:nvGrpSpPr>
        <p:grpSpPr>
          <a:xfrm>
            <a:off x="1238902" y="2389504"/>
            <a:ext cx="359309" cy="364492"/>
            <a:chOff x="1923675" y="1633650"/>
            <a:chExt cx="436000" cy="435975"/>
          </a:xfrm>
        </p:grpSpPr>
        <p:sp>
          <p:nvSpPr>
            <p:cNvPr id="10" name="Google Shape;850;p48">
              <a:extLst>
                <a:ext uri="{FF2B5EF4-FFF2-40B4-BE49-F238E27FC236}">
                  <a16:creationId xmlns:a16="http://schemas.microsoft.com/office/drawing/2014/main" id="{269EBE27-16BD-444A-BFC7-8A6E21AB60C7}"/>
                </a:ext>
              </a:extLst>
            </p:cNvPr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51;p48">
              <a:extLst>
                <a:ext uri="{FF2B5EF4-FFF2-40B4-BE49-F238E27FC236}">
                  <a16:creationId xmlns:a16="http://schemas.microsoft.com/office/drawing/2014/main" id="{699AA5AE-CAD2-45EA-88B6-CEEC0CF43FBB}"/>
                </a:ext>
              </a:extLst>
            </p:cNvPr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52;p48">
              <a:extLst>
                <a:ext uri="{FF2B5EF4-FFF2-40B4-BE49-F238E27FC236}">
                  <a16:creationId xmlns:a16="http://schemas.microsoft.com/office/drawing/2014/main" id="{3A2DD73C-303C-4318-BA7A-13B103863BEF}"/>
                </a:ext>
              </a:extLst>
            </p:cNvPr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53;p48">
              <a:extLst>
                <a:ext uri="{FF2B5EF4-FFF2-40B4-BE49-F238E27FC236}">
                  <a16:creationId xmlns:a16="http://schemas.microsoft.com/office/drawing/2014/main" id="{66B4DD49-5045-44ED-8D0E-D0B38ADD939D}"/>
                </a:ext>
              </a:extLst>
            </p:cNvPr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54;p48">
              <a:extLst>
                <a:ext uri="{FF2B5EF4-FFF2-40B4-BE49-F238E27FC236}">
                  <a16:creationId xmlns:a16="http://schemas.microsoft.com/office/drawing/2014/main" id="{D3749502-390C-4760-8F10-26764A3E7F50}"/>
                </a:ext>
              </a:extLst>
            </p:cNvPr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55;p48">
              <a:extLst>
                <a:ext uri="{FF2B5EF4-FFF2-40B4-BE49-F238E27FC236}">
                  <a16:creationId xmlns:a16="http://schemas.microsoft.com/office/drawing/2014/main" id="{06AC3B56-9C68-42E9-B624-0FB75EE50765}"/>
                </a:ext>
              </a:extLst>
            </p:cNvPr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asellaDiTesto 1"/>
          <p:cNvSpPr txBox="1"/>
          <p:nvPr/>
        </p:nvSpPr>
        <p:spPr>
          <a:xfrm>
            <a:off x="2022225" y="2753996"/>
            <a:ext cx="690105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400" dirty="0">
                <a:latin typeface="Lora" panose="020B0604020202020204" charset="0"/>
                <a:cs typeface="Calibri"/>
              </a:rPr>
              <a:t>High-</a:t>
            </a:r>
            <a:r>
              <a:rPr lang="it-IT" sz="2400" dirty="0" err="1">
                <a:latin typeface="Lora" panose="020B0604020202020204" charset="0"/>
                <a:cs typeface="Calibri"/>
              </a:rPr>
              <a:t>quality</a:t>
            </a:r>
            <a:r>
              <a:rPr lang="it-IT" sz="2400" dirty="0">
                <a:latin typeface="Lora" panose="020B0604020202020204" charset="0"/>
                <a:cs typeface="Calibri"/>
              </a:rPr>
              <a:t> </a:t>
            </a:r>
            <a:r>
              <a:rPr lang="it-IT" sz="2400" dirty="0" err="1">
                <a:latin typeface="Lora" panose="020B0604020202020204" charset="0"/>
                <a:cs typeface="Calibri"/>
              </a:rPr>
              <a:t>transcriptions</a:t>
            </a:r>
            <a:r>
              <a:rPr lang="it-IT" sz="2400" dirty="0">
                <a:latin typeface="Lora" panose="020B0604020202020204" charset="0"/>
                <a:cs typeface="Calibri"/>
              </a:rPr>
              <a:t> for training our model.</a:t>
            </a:r>
            <a:endParaRPr lang="el-GR" sz="2400" dirty="0">
              <a:latin typeface="Lora" panose="020B060402020202020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3768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000" dirty="0"/>
              <a:t>Defining our task</a:t>
            </a:r>
            <a:endParaRPr lang="el-GR" sz="300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2954" y="2204582"/>
            <a:ext cx="4843938" cy="3277868"/>
          </a:xfrm>
        </p:spPr>
        <p:txBody>
          <a:bodyPr/>
          <a:lstStyle/>
          <a:p>
            <a:pPr marL="76200" indent="0">
              <a:buNone/>
            </a:pPr>
            <a:endParaRPr lang="it-IT" sz="1800" dirty="0">
              <a:latin typeface="Lora" panose="020B060402020202020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Lora" panose="020B0604020202020204" charset="0"/>
                <a:cs typeface="Calibri" panose="020F0502020204030204" pitchFamily="34" charset="0"/>
              </a:rPr>
              <a:t>Superscript characters;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Lora" panose="020B0604020202020204" charset="0"/>
                <a:cs typeface="Calibri" panose="020F0502020204030204" pitchFamily="34" charset="0"/>
              </a:rPr>
              <a:t>Brevigraphs ('&amp;‘);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Lora" panose="020B0604020202020204" charset="0"/>
                <a:cs typeface="Calibri" panose="020F0502020204030204" pitchFamily="34" charset="0"/>
              </a:rPr>
              <a:t>Tildes (</a:t>
            </a:r>
            <a:r>
              <a:rPr lang="en-US" sz="1800" i="1" dirty="0">
                <a:latin typeface="Lora" panose="020B0604020202020204" charset="0"/>
                <a:cs typeface="Calibri" panose="020F0502020204030204" pitchFamily="34" charset="0"/>
              </a:rPr>
              <a:t>ĩ </a:t>
            </a:r>
            <a:r>
              <a:rPr lang="en-US" sz="1800" dirty="0">
                <a:latin typeface="Lora" panose="020B0604020202020204" charset="0"/>
                <a:cs typeface="Calibri" panose="020F0502020204030204" pitchFamily="34" charset="0"/>
              </a:rPr>
              <a:t>for ‘in’);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Lora" panose="020B0604020202020204" charset="0"/>
                <a:cs typeface="Calibri" panose="020F0502020204030204" pitchFamily="34" charset="0"/>
              </a:rPr>
              <a:t>Punctuation marks and whitespaces;</a:t>
            </a:r>
            <a:r>
              <a:rPr lang="en-US" sz="1800" dirty="0">
                <a:latin typeface="Lora" panose="020B0604020202020204" charset="0"/>
              </a:rPr>
              <a:t> </a:t>
            </a:r>
          </a:p>
          <a:p>
            <a:endParaRPr lang="el-GR" dirty="0">
              <a:latin typeface="Lora" panose="020B0604020202020204" charset="0"/>
            </a:endParaRPr>
          </a:p>
          <a:p>
            <a:endParaRPr lang="en-GB" sz="1400" dirty="0">
              <a:latin typeface="Lora" panose="020B0604020202020204" charset="0"/>
            </a:endParaRPr>
          </a:p>
          <a:p>
            <a:pPr marL="76200" indent="0">
              <a:buNone/>
            </a:pPr>
            <a:endParaRPr lang="en-GB" dirty="0">
              <a:latin typeface="Lora" panose="020B0604020202020204" charset="0"/>
            </a:endParaRPr>
          </a:p>
          <a:p>
            <a:pPr marL="76200" indent="0">
              <a:buNone/>
            </a:pPr>
            <a:endParaRPr lang="el-GR" dirty="0">
              <a:latin typeface="Lora" panose="020B0604020202020204" charset="0"/>
              <a:cs typeface="Calibri" panose="020F0502020204030204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idx="2"/>
          </p:nvPr>
        </p:nvSpPr>
        <p:spPr>
          <a:xfrm>
            <a:off x="4568745" y="2580020"/>
            <a:ext cx="5268179" cy="234016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sz="1800" dirty="0">
                <a:latin typeface="Lora" panose="020B0604020202020204" charset="0"/>
                <a:cs typeface="Calibri" panose="020F0502020204030204" pitchFamily="34" charset="0"/>
              </a:rPr>
              <a:t>Ligatures, equivalent </a:t>
            </a:r>
            <a:r>
              <a:rPr lang="en-GB" sz="1800" i="1" dirty="0">
                <a:latin typeface="Lora" panose="020B0604020202020204" charset="0"/>
                <a:cs typeface="Calibri" panose="020F0502020204030204" pitchFamily="34" charset="0"/>
              </a:rPr>
              <a:t>u/v</a:t>
            </a:r>
            <a:r>
              <a:rPr lang="en-GB" sz="1800" dirty="0">
                <a:latin typeface="Lora" panose="020B0604020202020204" charset="0"/>
                <a:cs typeface="Calibri" panose="020F0502020204030204" pitchFamily="34" charset="0"/>
              </a:rPr>
              <a:t>, long </a:t>
            </a:r>
            <a:r>
              <a:rPr lang="en-GB" sz="1800" i="1" dirty="0">
                <a:latin typeface="Lora" panose="020B0604020202020204" charset="0"/>
                <a:cs typeface="Calibri" panose="020F0502020204030204" pitchFamily="34" charset="0"/>
              </a:rPr>
              <a:t>s (ſ), ..</a:t>
            </a:r>
            <a:r>
              <a:rPr lang="en-GB" sz="1800" dirty="0">
                <a:latin typeface="Lora" panose="020B0604020202020204" charset="0"/>
                <a:cs typeface="Calibri" panose="020F0502020204030204" pitchFamily="34" charset="0"/>
              </a:rPr>
              <a:t>.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dirty="0">
                <a:latin typeface="Lora" panose="020B0604020202020204" charset="0"/>
                <a:cs typeface="Calibri" panose="020F0502020204030204" pitchFamily="34" charset="0"/>
              </a:rPr>
              <a:t>Accents and other diacritics;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dirty="0">
                <a:latin typeface="Lora" panose="020B0604020202020204" charset="0"/>
                <a:cs typeface="Calibri" panose="020F0502020204030204" pitchFamily="34" charset="0"/>
              </a:rPr>
              <a:t>Scribal corrections;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dirty="0">
                <a:latin typeface="Lora" panose="020B0604020202020204" charset="0"/>
                <a:cs typeface="Calibri" panose="020F0502020204030204" pitchFamily="34" charset="0"/>
              </a:rPr>
              <a:t>Non-standardised forms.</a:t>
            </a:r>
          </a:p>
          <a:p>
            <a:endParaRPr lang="el-GR" sz="1800" dirty="0">
              <a:latin typeface="Lora" panose="020B0604020202020204" charset="0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  <p:sp>
        <p:nvSpPr>
          <p:cNvPr id="9" name="CasellaDiTesto 8"/>
          <p:cNvSpPr txBox="1"/>
          <p:nvPr/>
        </p:nvSpPr>
        <p:spPr>
          <a:xfrm>
            <a:off x="332321" y="2204582"/>
            <a:ext cx="59762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6200" indent="0">
              <a:buNone/>
            </a:pPr>
            <a:r>
              <a:rPr lang="en-GB" sz="2000" dirty="0">
                <a:latin typeface="Lora" panose="020B0604020202020204" charset="0"/>
                <a:cs typeface="Calibri" panose="020F0502020204030204" pitchFamily="34" charset="0"/>
              </a:rPr>
              <a:t>… But </a:t>
            </a:r>
            <a:r>
              <a:rPr lang="en-GB" sz="2000" i="1" dirty="0">
                <a:latin typeface="Lora" panose="020B0604020202020204" charset="0"/>
                <a:cs typeface="Calibri" panose="020F0502020204030204" pitchFamily="34" charset="0"/>
              </a:rPr>
              <a:t>what</a:t>
            </a:r>
            <a:r>
              <a:rPr lang="en-GB" sz="2000" dirty="0">
                <a:latin typeface="Lora" panose="020B0604020202020204" charset="0"/>
                <a:cs typeface="Calibri" panose="020F0502020204030204" pitchFamily="34" charset="0"/>
              </a:rPr>
              <a:t> and </a:t>
            </a:r>
            <a:r>
              <a:rPr lang="en-GB" sz="2000" i="1" dirty="0">
                <a:latin typeface="Lora" panose="020B0604020202020204" charset="0"/>
                <a:cs typeface="Calibri" panose="020F0502020204030204" pitchFamily="34" charset="0"/>
              </a:rPr>
              <a:t>how</a:t>
            </a:r>
            <a:r>
              <a:rPr lang="en-GB" sz="2000" dirty="0">
                <a:latin typeface="Lora" panose="020B0604020202020204" charset="0"/>
                <a:cs typeface="Calibri" panose="020F0502020204030204" pitchFamily="34" charset="0"/>
              </a:rPr>
              <a:t> to transcribe?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415712" y="1586534"/>
            <a:ext cx="79126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 err="1">
                <a:latin typeface="Lora" panose="020B0604020202020204" charset="0"/>
              </a:rPr>
              <a:t>Transcribing</a:t>
            </a:r>
            <a:r>
              <a:rPr lang="it-IT" sz="2200" dirty="0">
                <a:latin typeface="Lora" panose="020B0604020202020204" charset="0"/>
              </a:rPr>
              <a:t> </a:t>
            </a:r>
            <a:r>
              <a:rPr lang="it-IT" sz="2200" dirty="0" err="1">
                <a:latin typeface="Lora" panose="020B0604020202020204" charset="0"/>
              </a:rPr>
              <a:t>twenty-five</a:t>
            </a:r>
            <a:r>
              <a:rPr lang="it-IT" sz="2200" dirty="0">
                <a:latin typeface="Lora" panose="020B0604020202020204" charset="0"/>
              </a:rPr>
              <a:t> </a:t>
            </a:r>
            <a:r>
              <a:rPr lang="it-IT" sz="2200" dirty="0" err="1">
                <a:latin typeface="Lora" panose="020B0604020202020204" charset="0"/>
              </a:rPr>
              <a:t>pages</a:t>
            </a:r>
            <a:r>
              <a:rPr lang="it-IT" sz="2200" dirty="0">
                <a:latin typeface="Lora" panose="020B0604020202020204" charset="0"/>
              </a:rPr>
              <a:t> </a:t>
            </a:r>
            <a:r>
              <a:rPr lang="it-IT" sz="2200" dirty="0" err="1">
                <a:latin typeface="Lora" panose="020B0604020202020204" charset="0"/>
              </a:rPr>
              <a:t>as</a:t>
            </a:r>
            <a:r>
              <a:rPr lang="it-IT" sz="2200" dirty="0">
                <a:latin typeface="Lora" panose="020B0604020202020204" charset="0"/>
              </a:rPr>
              <a:t> </a:t>
            </a:r>
            <a:r>
              <a:rPr lang="it-IT" sz="2200" dirty="0" err="1">
                <a:latin typeface="Lora" panose="020B0604020202020204" charset="0"/>
              </a:rPr>
              <a:t>consistently</a:t>
            </a:r>
            <a:r>
              <a:rPr lang="it-IT" sz="2200" dirty="0">
                <a:latin typeface="Lora" panose="020B0604020202020204" charset="0"/>
              </a:rPr>
              <a:t> </a:t>
            </a:r>
            <a:r>
              <a:rPr lang="it-IT" sz="2200" dirty="0" err="1">
                <a:latin typeface="Lora" panose="020B0604020202020204" charset="0"/>
              </a:rPr>
              <a:t>as</a:t>
            </a:r>
            <a:r>
              <a:rPr lang="it-IT" sz="2200" dirty="0">
                <a:latin typeface="Lora" panose="020B0604020202020204" charset="0"/>
              </a:rPr>
              <a:t> </a:t>
            </a:r>
            <a:r>
              <a:rPr lang="it-IT" sz="2200" dirty="0" err="1">
                <a:latin typeface="Lora" panose="020B0604020202020204" charset="0"/>
              </a:rPr>
              <a:t>possible</a:t>
            </a:r>
            <a:r>
              <a:rPr lang="it-IT" sz="2200" dirty="0">
                <a:latin typeface="Lora" panose="020B0604020202020204" charset="0"/>
              </a:rPr>
              <a:t>.</a:t>
            </a:r>
          </a:p>
          <a:p>
            <a:endParaRPr lang="el-GR" sz="2000" dirty="0">
              <a:latin typeface="Lor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630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81249" y="744279"/>
            <a:ext cx="6210397" cy="587433"/>
          </a:xfrm>
        </p:spPr>
        <p:txBody>
          <a:bodyPr/>
          <a:lstStyle/>
          <a:p>
            <a:r>
              <a:rPr lang="it-IT" sz="3000" dirty="0"/>
              <a:t>Task 1: normalising the text. </a:t>
            </a:r>
            <a:endParaRPr lang="el-GR" sz="300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25518" y="1523999"/>
            <a:ext cx="7535917" cy="441435"/>
          </a:xfrm>
        </p:spPr>
        <p:txBody>
          <a:bodyPr/>
          <a:lstStyle/>
          <a:p>
            <a:endParaRPr lang="el-GR" dirty="0"/>
          </a:p>
          <a:p>
            <a:pPr marL="76200" indent="0">
              <a:buNone/>
            </a:pPr>
            <a:endParaRPr lang="el-GR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</a:t>
            </a:fld>
            <a:endParaRPr lang="en-GB"/>
          </a:p>
        </p:txBody>
      </p:sp>
      <p:sp>
        <p:nvSpPr>
          <p:cNvPr id="5" name="CasellaDiTesto 4"/>
          <p:cNvSpPr txBox="1"/>
          <p:nvPr/>
        </p:nvSpPr>
        <p:spPr>
          <a:xfrm>
            <a:off x="402771" y="1580217"/>
            <a:ext cx="799285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800" dirty="0">
                <a:latin typeface="Lora" panose="020B0604020202020204" charset="0"/>
                <a:cs typeface="Calibri"/>
              </a:rPr>
              <a:t>At first, we opted for a slightly normalized transcription.</a:t>
            </a:r>
          </a:p>
        </p:txBody>
      </p:sp>
      <p:sp>
        <p:nvSpPr>
          <p:cNvPr id="13" name="CasellaDiTesto 12"/>
          <p:cNvSpPr txBox="1"/>
          <p:nvPr/>
        </p:nvSpPr>
        <p:spPr>
          <a:xfrm>
            <a:off x="402771" y="2319858"/>
            <a:ext cx="45937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chemeClr val="dk1"/>
                </a:solidFill>
                <a:highlight>
                  <a:srgbClr val="FFCD00"/>
                </a:highlight>
                <a:latin typeface="Lora" panose="020B0604020202020204" charset="0"/>
                <a:ea typeface="+mn-ea"/>
                <a:cs typeface="Calibri" panose="020F0502020204030204" pitchFamily="34" charset="0"/>
              </a:rPr>
              <a:t>The goal.</a:t>
            </a:r>
          </a:p>
          <a:p>
            <a:r>
              <a:rPr lang="en-US" sz="1600" dirty="0">
                <a:latin typeface="Lora" panose="020B0604020202020204" charset="0"/>
                <a:cs typeface="Calibri" panose="020F0502020204030204" pitchFamily="34" charset="0"/>
              </a:rPr>
              <a:t>Obtaining a text that could be read and searched both by experts and by the general public. </a:t>
            </a:r>
          </a:p>
          <a:p>
            <a:pPr>
              <a:lnSpc>
                <a:spcPct val="150000"/>
              </a:lnSpc>
            </a:pPr>
            <a:endParaRPr lang="el-GR" dirty="0">
              <a:latin typeface="Lora" panose="020B0604020202020204" charset="0"/>
            </a:endParaRPr>
          </a:p>
        </p:txBody>
      </p:sp>
      <p:sp>
        <p:nvSpPr>
          <p:cNvPr id="14" name="CasellaDiTesto 13"/>
          <p:cNvSpPr txBox="1"/>
          <p:nvPr/>
        </p:nvSpPr>
        <p:spPr>
          <a:xfrm>
            <a:off x="4996653" y="2322065"/>
            <a:ext cx="4413743" cy="1708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chemeClr val="dk1"/>
                </a:solidFill>
                <a:highlight>
                  <a:srgbClr val="FFCD00"/>
                </a:highlight>
                <a:latin typeface="Lora" panose="020B0604020202020204" charset="0"/>
                <a:ea typeface="+mn-ea"/>
                <a:cs typeface="Calibri" panose="020F0502020204030204" pitchFamily="34" charset="0"/>
              </a:rPr>
              <a:t>The methods.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Lora" panose="020B0604020202020204" charset="0"/>
                <a:cs typeface="Calibri" panose="020F0502020204030204" pitchFamily="34" charset="0"/>
              </a:rPr>
              <a:t>Expanding abbreviations;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latin typeface="Lora"/>
                <a:cs typeface="Calibri"/>
              </a:rPr>
              <a:t>Adding accents to ambiguous words;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Lora" panose="020B0604020202020204" charset="0"/>
                <a:cs typeface="Calibri" panose="020F0502020204030204" pitchFamily="34" charset="0"/>
              </a:rPr>
              <a:t>Normalising whitespaces;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Lora" panose="020B0604020202020204" charset="0"/>
                <a:cs typeface="Calibri" panose="020F0502020204030204" pitchFamily="34" charset="0"/>
              </a:rPr>
              <a:t>Normalising uppercase;</a:t>
            </a:r>
          </a:p>
          <a:p>
            <a:endParaRPr lang="el-GR" dirty="0">
              <a:latin typeface="Lor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921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000" dirty="0" err="1">
                <a:latin typeface="Calibri" panose="020F0502020204030204" pitchFamily="34" charset="0"/>
                <a:cs typeface="Calibri" panose="020F0502020204030204" pitchFamily="34" charset="0"/>
              </a:rPr>
              <a:t>Pilot</a:t>
            </a:r>
            <a:r>
              <a:rPr lang="it-IT" sz="3000" dirty="0">
                <a:latin typeface="Calibri" panose="020F0502020204030204" pitchFamily="34" charset="0"/>
                <a:cs typeface="Calibri" panose="020F0502020204030204" pitchFamily="34" charset="0"/>
              </a:rPr>
              <a:t> 1. </a:t>
            </a:r>
            <a:endParaRPr lang="el-GR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Segnaposto tes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it-IT" dirty="0"/>
              <a:t>Immagine </a:t>
            </a:r>
            <a:r>
              <a:rPr lang="it-IT" dirty="0" err="1"/>
              <a:t>txt</a:t>
            </a:r>
            <a:r>
              <a:rPr lang="it-IT" dirty="0"/>
              <a:t> </a:t>
            </a:r>
            <a:endParaRPr lang="el-GR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it-IT" dirty="0"/>
              <a:t>Immagine </a:t>
            </a:r>
            <a:r>
              <a:rPr lang="it-IT" dirty="0" err="1"/>
              <a:t>txt</a:t>
            </a:r>
            <a:endParaRPr lang="el-GR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5844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81249" y="861848"/>
            <a:ext cx="7247744" cy="469864"/>
          </a:xfrm>
        </p:spPr>
        <p:txBody>
          <a:bodyPr/>
          <a:lstStyle/>
          <a:p>
            <a:pPr marL="76200"/>
            <a:r>
              <a:rPr lang="en-US" sz="3000" dirty="0">
                <a:latin typeface="Lora" panose="020B0604020202020204" charset="0"/>
                <a:cs typeface="Calibri" panose="020F0502020204030204" pitchFamily="34" charset="0"/>
              </a:rPr>
              <a:t>A vague task and its drawbacks: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256643" y="1637651"/>
            <a:ext cx="6809700" cy="31122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Lora" panose="020B0604020202020204" charset="0"/>
                <a:cs typeface="Calibri" panose="020F0502020204030204" pitchFamily="34" charset="0"/>
              </a:rPr>
              <a:t>Low inter- annotator agreement;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Lora" panose="020B0604020202020204" charset="0"/>
                <a:cs typeface="Calibri" panose="020F0502020204030204" pitchFamily="34" charset="0"/>
              </a:rPr>
              <a:t>Space for personal interpretation;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Lora" panose="020B0604020202020204" charset="0"/>
                <a:cs typeface="Calibri" panose="020F0502020204030204" pitchFamily="34" charset="0"/>
              </a:rPr>
              <a:t>Concealing the document‘s features;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Lora" panose="020B0604020202020204" charset="0"/>
                <a:cs typeface="Calibri" panose="020F0502020204030204" pitchFamily="34" charset="0"/>
              </a:rPr>
              <a:t>Conventions and reusability;</a:t>
            </a:r>
          </a:p>
          <a:p>
            <a:pPr marL="76200" indent="0">
              <a:buNone/>
            </a:pPr>
            <a:endParaRPr lang="el-GR" dirty="0">
              <a:latin typeface="Lora" panose="020B0604020202020204" charset="0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  <p:sp>
        <p:nvSpPr>
          <p:cNvPr id="5" name="CasellaDiTesto 4"/>
          <p:cNvSpPr txBox="1"/>
          <p:nvPr/>
        </p:nvSpPr>
        <p:spPr>
          <a:xfrm>
            <a:off x="617665" y="3424948"/>
            <a:ext cx="7489201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l-GR" dirty="0"/>
          </a:p>
        </p:txBody>
      </p:sp>
      <p:pic>
        <p:nvPicPr>
          <p:cNvPr id="7" name="Picture 7" descr="A picture containing text, document&#10;&#10;Description automatically generated">
            <a:extLst>
              <a:ext uri="{FF2B5EF4-FFF2-40B4-BE49-F238E27FC236}">
                <a16:creationId xmlns:a16="http://schemas.microsoft.com/office/drawing/2014/main" id="{8E967EFA-DC57-4CB0-8678-352E8ABF3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107" y="1641869"/>
            <a:ext cx="4436134" cy="229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303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81249" y="893135"/>
            <a:ext cx="7394889" cy="438577"/>
          </a:xfrm>
        </p:spPr>
        <p:txBody>
          <a:bodyPr/>
          <a:lstStyle/>
          <a:p>
            <a:r>
              <a:rPr lang="it-IT" sz="3000" dirty="0">
                <a:latin typeface="Lora" panose="020B0604020202020204" charset="0"/>
                <a:cs typeface="Calibri" panose="020F0502020204030204" pitchFamily="34" charset="0"/>
              </a:rPr>
              <a:t>Task 2: a </a:t>
            </a:r>
            <a:r>
              <a:rPr lang="it-IT" sz="3000" dirty="0" err="1">
                <a:latin typeface="Lora" panose="020B0604020202020204" charset="0"/>
                <a:cs typeface="Calibri" panose="020F0502020204030204" pitchFamily="34" charset="0"/>
              </a:rPr>
              <a:t>faithful</a:t>
            </a:r>
            <a:r>
              <a:rPr lang="it-IT" sz="3000" dirty="0">
                <a:latin typeface="Lora" panose="020B0604020202020204" charset="0"/>
                <a:cs typeface="Calibri" panose="020F0502020204030204" pitchFamily="34" charset="0"/>
              </a:rPr>
              <a:t> </a:t>
            </a:r>
            <a:r>
              <a:rPr lang="it-IT" sz="3000" dirty="0" err="1">
                <a:latin typeface="Lora" panose="020B0604020202020204" charset="0"/>
                <a:cs typeface="Calibri" panose="020F0502020204030204" pitchFamily="34" charset="0"/>
              </a:rPr>
              <a:t>reproduction</a:t>
            </a:r>
            <a:endParaRPr lang="el-GR" sz="3000" dirty="0">
              <a:latin typeface="Lora" panose="020B0604020202020204" charset="0"/>
              <a:cs typeface="Calibri" panose="020F0502020204030204" pitchFamily="34" charset="0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94706" y="2265519"/>
            <a:ext cx="5879523" cy="2877932"/>
          </a:xfrm>
        </p:spPr>
        <p:txBody>
          <a:bodyPr/>
          <a:lstStyle/>
          <a:p>
            <a:pPr marL="76200" indent="0">
              <a:buNone/>
            </a:pPr>
            <a:r>
              <a:rPr lang="it-IT" sz="1800" b="1" dirty="0">
                <a:highlight>
                  <a:srgbClr val="FFCD00"/>
                </a:highlight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/>
              </a:rPr>
              <a:t>The </a:t>
            </a:r>
            <a:r>
              <a:rPr lang="it-IT" sz="1800" b="1" dirty="0" err="1">
                <a:highlight>
                  <a:srgbClr val="FFCD00"/>
                </a:highlight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/>
              </a:rPr>
              <a:t>goals</a:t>
            </a:r>
            <a:r>
              <a:rPr lang="it-IT" sz="1800" b="1" dirty="0">
                <a:highlight>
                  <a:srgbClr val="FFCD00"/>
                </a:highlight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/>
              </a:rPr>
              <a:t>.</a:t>
            </a:r>
            <a:endParaRPr lang="el-GR" sz="1800" b="1" dirty="0">
              <a:highlight>
                <a:srgbClr val="FFCD00"/>
              </a:highlight>
              <a:latin typeface="Calibri" panose="020F0502020204030204" pitchFamily="34" charset="0"/>
              <a:ea typeface="+mn-ea"/>
              <a:cs typeface="Calibri" panose="020F0502020204030204" pitchFamily="34" charset="0"/>
              <a:sym typeface="Arial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Minimising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transcription errors depending on the annotators’ interpretation; </a:t>
            </a:r>
            <a:endParaRPr lang="el-G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Follow more closely the Transkribus conventions adopted by several authoritative projects;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Obtain a more robust model that could in principle be reusable, e.g. as a base model for other documents.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l-GR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8</a:t>
            </a:fld>
            <a:endParaRPr lang="en-GB"/>
          </a:p>
        </p:txBody>
      </p:sp>
      <p:sp>
        <p:nvSpPr>
          <p:cNvPr id="5" name="CasellaDiTesto 4"/>
          <p:cNvSpPr txBox="1"/>
          <p:nvPr/>
        </p:nvSpPr>
        <p:spPr>
          <a:xfrm>
            <a:off x="1093076" y="1503533"/>
            <a:ext cx="9429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Lora" panose="020B0604020202020204" charset="0"/>
                <a:cs typeface="Calibri" panose="020F0502020204030204" pitchFamily="34" charset="0"/>
              </a:rPr>
              <a:t>The transcription should represent the text as faithfully as possible,  </a:t>
            </a:r>
          </a:p>
          <a:p>
            <a:r>
              <a:rPr lang="en-US" sz="1800" dirty="0">
                <a:latin typeface="Lora" panose="020B0604020202020204" charset="0"/>
                <a:cs typeface="Calibri" panose="020F0502020204030204" pitchFamily="34" charset="0"/>
              </a:rPr>
              <a:t>retaining its most characterizing features as carried by the document. </a:t>
            </a:r>
            <a:endParaRPr lang="el-GR" sz="1800" dirty="0">
              <a:latin typeface="Lora" panose="020B0604020202020204" charset="0"/>
              <a:cs typeface="Calibri" panose="020F0502020204030204" pitchFamily="34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6074229" y="2265519"/>
            <a:ext cx="37120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b="1" dirty="0">
                <a:solidFill>
                  <a:schemeClr val="dk1"/>
                </a:solidFill>
                <a:highlight>
                  <a:srgbClr val="FFCD00"/>
                </a:highlight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Quattrocento Sans"/>
              </a:rPr>
              <a:t>The </a:t>
            </a:r>
            <a:r>
              <a:rPr lang="it-IT" sz="1800" b="1" dirty="0" err="1">
                <a:solidFill>
                  <a:schemeClr val="dk1"/>
                </a:solidFill>
                <a:highlight>
                  <a:srgbClr val="FFCD00"/>
                </a:highlight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Quattrocento Sans"/>
              </a:rPr>
              <a:t>methods</a:t>
            </a:r>
            <a:r>
              <a:rPr lang="it-IT" sz="1800" b="1" dirty="0">
                <a:solidFill>
                  <a:schemeClr val="dk1"/>
                </a:solidFill>
                <a:highlight>
                  <a:srgbClr val="FFCD00"/>
                </a:highlight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Quattrocento Sans"/>
              </a:rPr>
              <a:t>.</a:t>
            </a:r>
          </a:p>
          <a:p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Our </a:t>
            </a:r>
            <a:r>
              <a:rPr lang="it-IT" sz="1800" i="1" dirty="0" err="1">
                <a:latin typeface="Calibri" panose="020F0502020204030204" pitchFamily="34" charset="0"/>
                <a:cs typeface="Calibri" panose="020F0502020204030204" pitchFamily="34" charset="0"/>
              </a:rPr>
              <a:t>Transcription</a:t>
            </a:r>
            <a:r>
              <a:rPr lang="it-IT" sz="18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i="1" dirty="0" err="1">
                <a:latin typeface="Calibri" panose="020F0502020204030204" pitchFamily="34" charset="0"/>
                <a:cs typeface="Calibri" panose="020F0502020204030204" pitchFamily="34" charset="0"/>
              </a:rPr>
              <a:t>guidelines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l-G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l-G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4875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986773"/>
            <a:ext cx="4256111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Inter-annotator agreement.</a:t>
            </a:r>
            <a:endParaRPr dirty="0"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9" name="Google Shape;922;p48">
            <a:extLst>
              <a:ext uri="{FF2B5EF4-FFF2-40B4-BE49-F238E27FC236}">
                <a16:creationId xmlns:a16="http://schemas.microsoft.com/office/drawing/2014/main" id="{191D79B4-6F1B-4068-9092-785290299EBC}"/>
              </a:ext>
            </a:extLst>
          </p:cNvPr>
          <p:cNvGrpSpPr/>
          <p:nvPr/>
        </p:nvGrpSpPr>
        <p:grpSpPr>
          <a:xfrm>
            <a:off x="1231424" y="2403920"/>
            <a:ext cx="345971" cy="325505"/>
            <a:chOff x="5972700" y="2330200"/>
            <a:chExt cx="411625" cy="387275"/>
          </a:xfrm>
        </p:grpSpPr>
        <p:sp>
          <p:nvSpPr>
            <p:cNvPr id="10" name="Google Shape;923;p48">
              <a:extLst>
                <a:ext uri="{FF2B5EF4-FFF2-40B4-BE49-F238E27FC236}">
                  <a16:creationId xmlns:a16="http://schemas.microsoft.com/office/drawing/2014/main" id="{61626202-D63A-4AA9-BC26-B1ED4C31EAB0}"/>
                </a:ext>
              </a:extLst>
            </p:cNvPr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24;p48">
              <a:extLst>
                <a:ext uri="{FF2B5EF4-FFF2-40B4-BE49-F238E27FC236}">
                  <a16:creationId xmlns:a16="http://schemas.microsoft.com/office/drawing/2014/main" id="{FFC94E07-E437-4F44-862B-23E12A6DFB13}"/>
                </a:ext>
              </a:extLst>
            </p:cNvPr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12905171"/>
      </p:ext>
    </p:extLst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90984A6D7F35141B49C7AD2F614F8EF" ma:contentTypeVersion="7" ma:contentTypeDescription="Create a new document." ma:contentTypeScope="" ma:versionID="06a52629e370d35d8a44fab36c389ac5">
  <xsd:schema xmlns:xsd="http://www.w3.org/2001/XMLSchema" xmlns:xs="http://www.w3.org/2001/XMLSchema" xmlns:p="http://schemas.microsoft.com/office/2006/metadata/properties" xmlns:ns3="d45cf48d-8f71-4bf7-baaa-c4af11f15e4e" xmlns:ns4="9ed310e5-6b5b-487f-86a1-3136517907fe" targetNamespace="http://schemas.microsoft.com/office/2006/metadata/properties" ma:root="true" ma:fieldsID="339793f9f677f6b9a74138ffa6cbf0eb" ns3:_="" ns4:_="">
    <xsd:import namespace="d45cf48d-8f71-4bf7-baaa-c4af11f15e4e"/>
    <xsd:import namespace="9ed310e5-6b5b-487f-86a1-3136517907f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5cf48d-8f71-4bf7-baaa-c4af11f15e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310e5-6b5b-487f-86a1-3136517907f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BF894D-9F1A-49AB-A915-4C9E076C0E8A}">
  <ds:schemaRefs>
    <ds:schemaRef ds:uri="9ed310e5-6b5b-487f-86a1-3136517907fe"/>
    <ds:schemaRef ds:uri="d45cf48d-8f71-4bf7-baaa-c4af11f15e4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CAB797F-4E1E-4EB4-9990-BE5C3BA6AA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CBA0397-8401-4FD9-BA11-27193B758004}">
  <ds:schemaRefs>
    <ds:schemaRef ds:uri="9ed310e5-6b5b-487f-86a1-3136517907fe"/>
    <ds:schemaRef ds:uri="d45cf48d-8f71-4bf7-baaa-c4af11f15e4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710</Words>
  <Application>Microsoft Office PowerPoint</Application>
  <PresentationFormat>Presentazione su schermo (16:9)</PresentationFormat>
  <Paragraphs>162</Paragraphs>
  <Slides>25</Slides>
  <Notes>14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3" baseType="lpstr">
      <vt:lpstr>Quire Sans</vt:lpstr>
      <vt:lpstr>Lora</vt:lpstr>
      <vt:lpstr>Times New Roman</vt:lpstr>
      <vt:lpstr>Calibri</vt:lpstr>
      <vt:lpstr>Arial</vt:lpstr>
      <vt:lpstr>Quattrocento Sans</vt:lpstr>
      <vt:lpstr>Wingdings</vt:lpstr>
      <vt:lpstr>Viola template</vt:lpstr>
      <vt:lpstr>Libro de Arte Coquinaria: annotation campaign and  model training on</vt:lpstr>
      <vt:lpstr>An ancient cookbok.</vt:lpstr>
      <vt:lpstr>Annotation campaign</vt:lpstr>
      <vt:lpstr>Defining our task</vt:lpstr>
      <vt:lpstr>Task 1: normalising the text. </vt:lpstr>
      <vt:lpstr>Pilot 1. </vt:lpstr>
      <vt:lpstr>A vague task and its drawbacks:</vt:lpstr>
      <vt:lpstr>Task 2: a faithful reproduction</vt:lpstr>
      <vt:lpstr>Inter-annotator agreement.</vt:lpstr>
      <vt:lpstr>How to calculate it?</vt:lpstr>
      <vt:lpstr>First evaluation</vt:lpstr>
      <vt:lpstr>Last evaluation</vt:lpstr>
      <vt:lpstr>Training.</vt:lpstr>
      <vt:lpstr>Training.</vt:lpstr>
      <vt:lpstr>Presentazione standard di PowerPoint</vt:lpstr>
      <vt:lpstr>Training with a base model: Italian Administrative Hands 1550-1700 </vt:lpstr>
      <vt:lpstr>Presentazione standard di PowerPoint</vt:lpstr>
      <vt:lpstr>Presentazione standard di PowerPoint</vt:lpstr>
      <vt:lpstr>Learning curve</vt:lpstr>
      <vt:lpstr>Presentazione standard di PowerPoint</vt:lpstr>
      <vt:lpstr>Presentazione standard di PowerPoint</vt:lpstr>
      <vt:lpstr>Export</vt:lpstr>
      <vt:lpstr>Conclusion</vt:lpstr>
      <vt:lpstr>Our Team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Constance Dami</dc:creator>
  <cp:lastModifiedBy>Constance Dami</cp:lastModifiedBy>
  <cp:revision>52</cp:revision>
  <dcterms:modified xsi:type="dcterms:W3CDTF">2022-09-29T09:16:23Z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0x010100A90984A6D7F35141B49C7AD2F614F8EF</vt:lpwstr>
  </property>
</Properties>
</file>

<file path=docProps/thumbnail.jpeg>
</file>